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66"/>
  </p:handoutMasterIdLst>
  <p:sldIdLst>
    <p:sldId id="989" r:id="rId4"/>
    <p:sldId id="1473" r:id="rId5"/>
    <p:sldId id="1036" r:id="rId6"/>
    <p:sldId id="1198" r:id="rId8"/>
    <p:sldId id="1037" r:id="rId9"/>
    <p:sldId id="1038" r:id="rId10"/>
    <p:sldId id="1559" r:id="rId11"/>
    <p:sldId id="1039" r:id="rId12"/>
    <p:sldId id="1040" r:id="rId13"/>
    <p:sldId id="1642" r:id="rId14"/>
    <p:sldId id="1041" r:id="rId15"/>
    <p:sldId id="1560" r:id="rId16"/>
    <p:sldId id="1643" r:id="rId17"/>
    <p:sldId id="1042" r:id="rId18"/>
    <p:sldId id="1135" r:id="rId19"/>
    <p:sldId id="1284" r:id="rId20"/>
    <p:sldId id="1647" r:id="rId21"/>
    <p:sldId id="1044" r:id="rId22"/>
    <p:sldId id="1646" r:id="rId23"/>
    <p:sldId id="1045" r:id="rId24"/>
    <p:sldId id="1354" r:id="rId25"/>
    <p:sldId id="928" r:id="rId26"/>
    <p:sldId id="1356" r:id="rId27"/>
    <p:sldId id="930" r:id="rId28"/>
    <p:sldId id="932" r:id="rId29"/>
    <p:sldId id="933" r:id="rId30"/>
    <p:sldId id="1357" r:id="rId31"/>
    <p:sldId id="934" r:id="rId32"/>
    <p:sldId id="1649" r:id="rId33"/>
    <p:sldId id="935" r:id="rId34"/>
    <p:sldId id="938" r:id="rId35"/>
    <p:sldId id="1287" r:id="rId36"/>
    <p:sldId id="1289" r:id="rId37"/>
    <p:sldId id="1286" r:id="rId38"/>
    <p:sldId id="941" r:id="rId39"/>
    <p:sldId id="942" r:id="rId40"/>
    <p:sldId id="943" r:id="rId41"/>
    <p:sldId id="1205" r:id="rId42"/>
    <p:sldId id="1288" r:id="rId43"/>
    <p:sldId id="946" r:id="rId44"/>
    <p:sldId id="1000" r:id="rId45"/>
    <p:sldId id="987" r:id="rId46"/>
    <p:sldId id="1423" r:id="rId47"/>
    <p:sldId id="1353" r:id="rId48"/>
    <p:sldId id="986" r:id="rId49"/>
    <p:sldId id="985" r:id="rId50"/>
    <p:sldId id="952" r:id="rId51"/>
    <p:sldId id="953" r:id="rId52"/>
    <p:sldId id="954" r:id="rId53"/>
    <p:sldId id="1282" r:id="rId54"/>
    <p:sldId id="1212" r:id="rId55"/>
    <p:sldId id="1283" r:id="rId56"/>
    <p:sldId id="958" r:id="rId57"/>
    <p:sldId id="959" r:id="rId58"/>
    <p:sldId id="1291" r:id="rId59"/>
    <p:sldId id="961" r:id="rId60"/>
    <p:sldId id="1213" r:id="rId61"/>
    <p:sldId id="1214" r:id="rId62"/>
    <p:sldId id="1215" r:id="rId63"/>
    <p:sldId id="1650" r:id="rId64"/>
    <p:sldId id="1216" r:id="rId65"/>
  </p:sldIdLst>
  <p:sldSz cx="9144000" cy="6858000" type="screen4x3"/>
  <p:notesSz cx="6638925" cy="9759950"/>
  <p:custDataLst>
    <p:tags r:id="rId70"/>
  </p:custDataLst>
  <p:defaultTextStyle>
    <a:defPPr>
      <a:defRPr lang="en-US"/>
    </a:defPPr>
    <a:lvl1pPr marL="0" lvl="0"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1pPr>
    <a:lvl2pPr marL="457200" lvl="1"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2pPr>
    <a:lvl3pPr marL="914400" lvl="2"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3pPr>
    <a:lvl4pPr marL="1371600" lvl="3"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4pPr>
    <a:lvl5pPr marL="1828800" lvl="4"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5pPr>
    <a:lvl6pPr marL="2286000" lvl="5"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6pPr>
    <a:lvl7pPr marL="2743200" lvl="6"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7pPr>
    <a:lvl8pPr marL="3200400" lvl="7"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8pPr>
    <a:lvl9pPr marL="3657600" lvl="8" indent="0" algn="l" defTabSz="914400" rtl="0" eaLnBrk="1" fontAlgn="base" latinLnBrk="0" hangingPunct="1">
      <a:lnSpc>
        <a:spcPct val="100000"/>
      </a:lnSpc>
      <a:spcBef>
        <a:spcPct val="50000"/>
      </a:spcBef>
      <a:spcAft>
        <a:spcPct val="50000"/>
      </a:spcAft>
      <a:buNone/>
      <a:defRPr sz="2800" b="0" i="0" u="none" kern="1200" baseline="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schemeClr val="accent1"/>
    </p:penClr>
    <p:extLst>
      <p:ext uri="{2FDB2607-1784-4EEB-B798-7EB5836EED8A}">
        <p14:showMediaCtrls xmlns:p14="http://schemas.microsoft.com/office/powerpoint/2010/main" val="1"/>
      </p:ext>
    </p:extLst>
  </p:showPr>
  <p:clrMru>
    <a:srgbClr val="0000FF"/>
    <a:srgbClr val="3333FF"/>
    <a:srgbClr val="0000CC"/>
    <a:srgbClr val="99FF33"/>
    <a:srgbClr val="FFFF00"/>
    <a:srgbClr val="CCCC00"/>
    <a:srgbClr val="66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67"/>
    <p:restoredTop sz="87012"/>
  </p:normalViewPr>
  <p:slideViewPr>
    <p:cSldViewPr showGuides="1">
      <p:cViewPr varScale="1">
        <p:scale>
          <a:sx n="98" d="100"/>
          <a:sy n="98" d="100"/>
        </p:scale>
        <p:origin x="-199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gs" Target="tags/tag58.xml"/><Relationship Id="rId7" Type="http://schemas.openxmlformats.org/officeDocument/2006/relationships/notesMaster" Target="notesMasters/notesMaster1.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image" Target="../media/image64.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33474" name="Rectangle 2"/>
          <p:cNvSpPr>
            <a:spLocks noGrp="1" noChangeArrowheads="1"/>
          </p:cNvSpPr>
          <p:nvPr>
            <p:ph type="hdr" sz="quarter"/>
          </p:nvPr>
        </p:nvSpPr>
        <p:spPr bwMode="auto">
          <a:xfrm>
            <a:off x="0" y="0"/>
            <a:ext cx="2876550" cy="487363"/>
          </a:xfrm>
          <a:prstGeom prst="rect">
            <a:avLst/>
          </a:prstGeom>
          <a:noFill/>
          <a:ln w="9525">
            <a:noFill/>
            <a:miter lim="800000"/>
          </a:ln>
          <a:effectLst/>
        </p:spPr>
        <p:txBody>
          <a:bodyPr vert="horz" wrap="square" lIns="91409" tIns="45706" rIns="91409" bIns="45706" numCol="1" anchor="t" anchorCtr="0" compatLnSpc="1"/>
          <a:lstStyle>
            <a:lvl1pPr>
              <a:lnSpc>
                <a:spcPct val="110000"/>
              </a:lnSpc>
              <a:spcBef>
                <a:spcPct val="20000"/>
              </a:spcBef>
              <a:spcAft>
                <a:spcPct val="0"/>
              </a:spcAft>
              <a:buClr>
                <a:schemeClr val="bg2"/>
              </a:buClr>
              <a:buFont typeface="Wingdings" panose="05000000000000000000" pitchFamily="2" charset="2"/>
              <a:buBlip>
                <a:blip r:embed="rId1"/>
              </a:buBlip>
              <a:defRPr kumimoji="1" sz="1200">
                <a:latin typeface="楷体_GB2312" pitchFamily="49" charset="-122"/>
                <a:ea typeface="楷体_GB2312" pitchFamily="49" charset="-122"/>
              </a:defRPr>
            </a:lvl1pPr>
          </a:lstStyle>
          <a:p>
            <a:pPr marL="0" marR="0" lvl="0" indent="0" algn="l" defTabSz="914400" rtl="0" eaLnBrk="1" fontAlgn="base" latinLnBrk="0" hangingPunct="1">
              <a:lnSpc>
                <a:spcPct val="110000"/>
              </a:lnSpc>
              <a:spcBef>
                <a:spcPct val="20000"/>
              </a:spcBef>
              <a:spcAft>
                <a:spcPct val="0"/>
              </a:spcAft>
              <a:buClr>
                <a:schemeClr val="bg2"/>
              </a:buClr>
              <a:buSzTx/>
              <a:buFont typeface="Wingdings" panose="05000000000000000000" pitchFamily="2" charset="2"/>
              <a:buBlip>
                <a:blip r:embed="rId1"/>
              </a:buBlip>
              <a:defRPr/>
            </a:pPr>
            <a:endParaRPr kumimoji="1" lang="zh-CN" altLang="en-US" sz="1200" b="0" i="0" u="none" strike="noStrike" kern="1200" cap="none" spc="0" normalizeH="0" baseline="0" noProof="0">
              <a:ln>
                <a:noFill/>
              </a:ln>
              <a:solidFill>
                <a:schemeClr val="tx1"/>
              </a:solidFill>
              <a:effectLst/>
              <a:uLnTx/>
              <a:uFillTx/>
              <a:latin typeface="楷体_GB2312" pitchFamily="49" charset="-122"/>
              <a:ea typeface="楷体_GB2312" pitchFamily="49" charset="-122"/>
              <a:cs typeface="+mn-cs"/>
            </a:endParaRPr>
          </a:p>
        </p:txBody>
      </p:sp>
      <p:sp>
        <p:nvSpPr>
          <p:cNvPr id="233475" name="Rectangle 3"/>
          <p:cNvSpPr>
            <a:spLocks noGrp="1" noChangeArrowheads="1"/>
          </p:cNvSpPr>
          <p:nvPr>
            <p:ph type="dt" sz="quarter" idx="1"/>
          </p:nvPr>
        </p:nvSpPr>
        <p:spPr bwMode="auto">
          <a:xfrm>
            <a:off x="3762375" y="0"/>
            <a:ext cx="2876550" cy="487363"/>
          </a:xfrm>
          <a:prstGeom prst="rect">
            <a:avLst/>
          </a:prstGeom>
          <a:noFill/>
          <a:ln w="9525">
            <a:noFill/>
            <a:miter lim="800000"/>
          </a:ln>
          <a:effectLst/>
        </p:spPr>
        <p:txBody>
          <a:bodyPr vert="horz" wrap="square" lIns="91409" tIns="45706" rIns="91409" bIns="45706" numCol="1" anchor="t" anchorCtr="0" compatLnSpc="1"/>
          <a:lstStyle>
            <a:lvl1pPr algn="r">
              <a:lnSpc>
                <a:spcPct val="110000"/>
              </a:lnSpc>
              <a:spcBef>
                <a:spcPct val="20000"/>
              </a:spcBef>
              <a:spcAft>
                <a:spcPct val="0"/>
              </a:spcAft>
              <a:buClr>
                <a:schemeClr val="bg2"/>
              </a:buClr>
              <a:buFont typeface="Wingdings" panose="05000000000000000000" pitchFamily="2" charset="2"/>
              <a:buBlip>
                <a:blip r:embed="rId1"/>
              </a:buBlip>
              <a:defRPr kumimoji="1" sz="1200">
                <a:latin typeface="楷体_GB2312" pitchFamily="49" charset="-122"/>
                <a:ea typeface="楷体_GB2312" pitchFamily="49" charset="-122"/>
              </a:defRPr>
            </a:lvl1pPr>
          </a:lstStyle>
          <a:p>
            <a:pPr marL="0" marR="0" lvl="0" indent="0" algn="r" defTabSz="914400" rtl="0" eaLnBrk="1" fontAlgn="base" latinLnBrk="0" hangingPunct="1">
              <a:lnSpc>
                <a:spcPct val="110000"/>
              </a:lnSpc>
              <a:spcBef>
                <a:spcPct val="20000"/>
              </a:spcBef>
              <a:spcAft>
                <a:spcPct val="0"/>
              </a:spcAft>
              <a:buClr>
                <a:schemeClr val="bg2"/>
              </a:buClr>
              <a:buSzTx/>
              <a:buFont typeface="Wingdings" panose="05000000000000000000" pitchFamily="2" charset="2"/>
              <a:buBlip>
                <a:blip r:embed="rId1"/>
              </a:buBlip>
              <a:defRPr/>
            </a:pPr>
            <a:endParaRPr kumimoji="1" lang="en-US" altLang="zh-CN" sz="1200" b="0" i="0" u="none" strike="noStrike" kern="1200" cap="none" spc="0" normalizeH="0" baseline="0" noProof="0">
              <a:ln>
                <a:noFill/>
              </a:ln>
              <a:solidFill>
                <a:schemeClr val="tx1"/>
              </a:solidFill>
              <a:effectLst/>
              <a:uLnTx/>
              <a:uFillTx/>
              <a:latin typeface="楷体_GB2312" pitchFamily="49" charset="-122"/>
              <a:ea typeface="楷体_GB2312" pitchFamily="49" charset="-122"/>
              <a:cs typeface="+mn-cs"/>
            </a:endParaRPr>
          </a:p>
        </p:txBody>
      </p:sp>
      <p:sp>
        <p:nvSpPr>
          <p:cNvPr id="233476" name="Rectangle 4"/>
          <p:cNvSpPr>
            <a:spLocks noGrp="1" noChangeArrowheads="1"/>
          </p:cNvSpPr>
          <p:nvPr>
            <p:ph type="ftr" sz="quarter" idx="2"/>
          </p:nvPr>
        </p:nvSpPr>
        <p:spPr bwMode="auto">
          <a:xfrm>
            <a:off x="0" y="9272588"/>
            <a:ext cx="2876550" cy="487363"/>
          </a:xfrm>
          <a:prstGeom prst="rect">
            <a:avLst/>
          </a:prstGeom>
          <a:noFill/>
          <a:ln w="9525">
            <a:noFill/>
            <a:miter lim="800000"/>
          </a:ln>
          <a:effectLst/>
        </p:spPr>
        <p:txBody>
          <a:bodyPr vert="horz" wrap="square" lIns="91409" tIns="45706" rIns="91409" bIns="45706" numCol="1" anchor="b" anchorCtr="0" compatLnSpc="1"/>
          <a:lstStyle>
            <a:lvl1pPr>
              <a:lnSpc>
                <a:spcPct val="110000"/>
              </a:lnSpc>
              <a:spcBef>
                <a:spcPct val="20000"/>
              </a:spcBef>
              <a:spcAft>
                <a:spcPct val="0"/>
              </a:spcAft>
              <a:buClr>
                <a:schemeClr val="bg2"/>
              </a:buClr>
              <a:buFont typeface="Wingdings" panose="05000000000000000000" pitchFamily="2" charset="2"/>
              <a:buBlip>
                <a:blip r:embed="rId1"/>
              </a:buBlip>
              <a:defRPr kumimoji="1" sz="1200">
                <a:latin typeface="楷体_GB2312" pitchFamily="49" charset="-122"/>
                <a:ea typeface="楷体_GB2312" pitchFamily="49" charset="-122"/>
              </a:defRPr>
            </a:lvl1pPr>
          </a:lstStyle>
          <a:p>
            <a:pPr marL="0" marR="0" lvl="0" indent="0" algn="l" defTabSz="914400" rtl="0" eaLnBrk="1" fontAlgn="base" latinLnBrk="0" hangingPunct="1">
              <a:lnSpc>
                <a:spcPct val="110000"/>
              </a:lnSpc>
              <a:spcBef>
                <a:spcPct val="20000"/>
              </a:spcBef>
              <a:spcAft>
                <a:spcPct val="0"/>
              </a:spcAft>
              <a:buClr>
                <a:schemeClr val="bg2"/>
              </a:buClr>
              <a:buSzTx/>
              <a:buFont typeface="Wingdings" panose="05000000000000000000" pitchFamily="2" charset="2"/>
              <a:buBlip>
                <a:blip r:embed="rId1"/>
              </a:buBlip>
              <a:defRPr/>
            </a:pPr>
            <a:endParaRPr kumimoji="1" lang="en-US" altLang="zh-CN" sz="1200" b="0" i="0" u="none" strike="noStrike" kern="1200" cap="none" spc="0" normalizeH="0" baseline="0" noProof="0">
              <a:ln>
                <a:noFill/>
              </a:ln>
              <a:solidFill>
                <a:schemeClr val="tx1"/>
              </a:solidFill>
              <a:effectLst/>
              <a:uLnTx/>
              <a:uFillTx/>
              <a:latin typeface="楷体_GB2312" pitchFamily="49" charset="-122"/>
              <a:ea typeface="楷体_GB2312" pitchFamily="49" charset="-122"/>
              <a:cs typeface="+mn-cs"/>
            </a:endParaRPr>
          </a:p>
        </p:txBody>
      </p:sp>
      <p:sp>
        <p:nvSpPr>
          <p:cNvPr id="233477" name="Rectangle 5"/>
          <p:cNvSpPr>
            <a:spLocks noGrp="1" noChangeArrowheads="1"/>
          </p:cNvSpPr>
          <p:nvPr>
            <p:ph type="sldNum" sz="quarter" idx="3"/>
          </p:nvPr>
        </p:nvSpPr>
        <p:spPr bwMode="auto">
          <a:xfrm>
            <a:off x="3762375" y="9272588"/>
            <a:ext cx="2876550" cy="487363"/>
          </a:xfrm>
          <a:prstGeom prst="rect">
            <a:avLst/>
          </a:prstGeom>
          <a:noFill/>
          <a:ln w="9525">
            <a:noFill/>
            <a:miter lim="800000"/>
          </a:ln>
          <a:effectLst/>
        </p:spPr>
        <p:txBody>
          <a:bodyPr vert="horz" wrap="square" lIns="91409" tIns="45706" rIns="91409" bIns="45706" numCol="1" anchor="b" anchorCtr="0" compatLnSpc="1"/>
          <a:p>
            <a:pPr lvl="0" algn="r" eaLnBrk="1" fontAlgn="base" hangingPunct="1">
              <a:lnSpc>
                <a:spcPct val="110000"/>
              </a:lnSpc>
              <a:spcBef>
                <a:spcPct val="20000"/>
              </a:spcBef>
              <a:spcAft>
                <a:spcPct val="0"/>
              </a:spcAft>
              <a:buClr>
                <a:schemeClr val="bg2"/>
              </a:buClr>
              <a:buFont typeface="Wingdings" panose="05000000000000000000" pitchFamily="2" charset="2"/>
              <a:buBlip>
                <a:blip r:embed="rId1"/>
              </a:buBlip>
            </a:pPr>
            <a:fld id="{9A0DB2DC-4C9A-4742-B13C-FB6460FD3503}" type="slidenum">
              <a:rPr lang="zh-CN" altLang="en-US" sz="1200" strike="noStrike" noProof="1" dirty="0">
                <a:latin typeface="楷体_GB2312" pitchFamily="49" charset="-122"/>
                <a:ea typeface="楷体_GB2312" pitchFamily="49" charset="-122"/>
                <a:cs typeface="+mn-cs"/>
              </a:rPr>
            </a:fld>
            <a:endParaRPr lang="zh-CN" altLang="en-US" sz="1200" strike="noStrike" noProof="1" dirty="0">
              <a:latin typeface="楷体_GB2312" pitchFamily="49" charset="-122"/>
              <a:ea typeface="楷体_GB2312" pitchFamily="49"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81314" name="Rectangle 2"/>
          <p:cNvSpPr>
            <a:spLocks noGrp="1" noChangeArrowheads="1"/>
          </p:cNvSpPr>
          <p:nvPr>
            <p:ph type="hdr" sz="quarter"/>
          </p:nvPr>
        </p:nvSpPr>
        <p:spPr bwMode="auto">
          <a:xfrm>
            <a:off x="0" y="0"/>
            <a:ext cx="2876550" cy="487363"/>
          </a:xfrm>
          <a:prstGeom prst="rect">
            <a:avLst/>
          </a:prstGeom>
          <a:noFill/>
          <a:ln w="9525">
            <a:noFill/>
            <a:miter lim="800000"/>
          </a:ln>
          <a:effectLst/>
        </p:spPr>
        <p:txBody>
          <a:bodyPr vert="horz" wrap="square" lIns="91440" tIns="45720" rIns="91440" bIns="45720" numCol="1" anchor="t" anchorCtr="0" compatLnSpc="1"/>
          <a:lstStyle>
            <a:lvl1pPr>
              <a:spcBef>
                <a:spcPct val="0"/>
              </a:spcBef>
              <a:spcAft>
                <a:spcPct val="0"/>
              </a:spcAft>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1315" name="Rectangle 3"/>
          <p:cNvSpPr>
            <a:spLocks noGrp="1" noChangeArrowheads="1"/>
          </p:cNvSpPr>
          <p:nvPr>
            <p:ph type="dt" idx="1"/>
          </p:nvPr>
        </p:nvSpPr>
        <p:spPr bwMode="auto">
          <a:xfrm>
            <a:off x="3760788" y="0"/>
            <a:ext cx="2876550" cy="487363"/>
          </a:xfrm>
          <a:prstGeom prst="rect">
            <a:avLst/>
          </a:prstGeom>
          <a:noFill/>
          <a:ln w="9525">
            <a:noFill/>
            <a:miter lim="800000"/>
          </a:ln>
          <a:effectLst/>
        </p:spPr>
        <p:txBody>
          <a:bodyPr vert="horz" wrap="square" lIns="91440" tIns="45720" rIns="91440" bIns="45720" numCol="1" anchor="t" anchorCtr="0" compatLnSpc="1"/>
          <a:lstStyle>
            <a:lvl1pPr algn="r">
              <a:spcBef>
                <a:spcPct val="0"/>
              </a:spcBef>
              <a:spcAft>
                <a:spcPct val="0"/>
              </a:spcAft>
              <a:defRPr kumimoji="1" sz="1200">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Rot="1" noTextEdit="1"/>
          </p:cNvSpPr>
          <p:nvPr>
            <p:ph type="sldImg"/>
          </p:nvPr>
        </p:nvSpPr>
        <p:spPr>
          <a:xfrm>
            <a:off x="879475" y="731838"/>
            <a:ext cx="4879975" cy="3660775"/>
          </a:xfrm>
          <a:prstGeom prst="rect">
            <a:avLst/>
          </a:prstGeom>
          <a:noFill/>
          <a:ln w="9525" cap="flat" cmpd="sng">
            <a:solidFill>
              <a:srgbClr val="000000"/>
            </a:solidFill>
            <a:prstDash val="solid"/>
            <a:miter/>
            <a:headEnd type="none" w="med" len="med"/>
            <a:tailEnd type="none" w="med" len="med"/>
          </a:ln>
        </p:spPr>
      </p:sp>
      <p:sp>
        <p:nvSpPr>
          <p:cNvPr id="781317" name="Rectangle 5"/>
          <p:cNvSpPr>
            <a:spLocks noGrp="1" noChangeArrowheads="1"/>
          </p:cNvSpPr>
          <p:nvPr>
            <p:ph type="body" sz="quarter" idx="3"/>
          </p:nvPr>
        </p:nvSpPr>
        <p:spPr bwMode="auto">
          <a:xfrm>
            <a:off x="663575" y="4635500"/>
            <a:ext cx="5311775" cy="4392613"/>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1318" name="Rectangle 6"/>
          <p:cNvSpPr>
            <a:spLocks noGrp="1" noChangeArrowheads="1"/>
          </p:cNvSpPr>
          <p:nvPr>
            <p:ph type="ftr" sz="quarter" idx="4"/>
          </p:nvPr>
        </p:nvSpPr>
        <p:spPr bwMode="auto">
          <a:xfrm>
            <a:off x="0" y="9271000"/>
            <a:ext cx="2876550" cy="487363"/>
          </a:xfrm>
          <a:prstGeom prst="rect">
            <a:avLst/>
          </a:prstGeom>
          <a:noFill/>
          <a:ln w="9525">
            <a:noFill/>
            <a:miter lim="800000"/>
          </a:ln>
          <a:effectLst/>
        </p:spPr>
        <p:txBody>
          <a:bodyPr vert="horz" wrap="square" lIns="91440" tIns="45720" rIns="91440" bIns="45720" numCol="1" anchor="b" anchorCtr="0" compatLnSpc="1"/>
          <a:lstStyle>
            <a:lvl1pPr>
              <a:spcBef>
                <a:spcPct val="0"/>
              </a:spcBef>
              <a:spcAft>
                <a:spcPct val="0"/>
              </a:spcAft>
              <a:defRPr kumimoji="1" sz="1200">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1319" name="Rectangle 7"/>
          <p:cNvSpPr>
            <a:spLocks noGrp="1" noChangeArrowheads="1"/>
          </p:cNvSpPr>
          <p:nvPr>
            <p:ph type="sldNum" sz="quarter" idx="5"/>
          </p:nvPr>
        </p:nvSpPr>
        <p:spPr bwMode="auto">
          <a:xfrm>
            <a:off x="3760788" y="9271000"/>
            <a:ext cx="2876550" cy="487363"/>
          </a:xfrm>
          <a:prstGeom prst="rect">
            <a:avLst/>
          </a:prstGeom>
          <a:noFill/>
          <a:ln w="9525">
            <a:noFill/>
            <a:miter lim="800000"/>
          </a:ln>
          <a:effectLst/>
        </p:spPr>
        <p:txBody>
          <a:bodyPr vert="horz" wrap="square" lIns="91440" tIns="45720" rIns="91440" bIns="45720" numCol="1" anchor="b" anchorCtr="0" compatLnSpc="1"/>
          <a:p>
            <a:pPr lvl="0" algn="r" eaLnBrk="1" fontAlgn="base" hangingPunct="1">
              <a:spcBef>
                <a:spcPct val="0"/>
              </a:spcBef>
              <a:spcAft>
                <a:spcPct val="0"/>
              </a:spcAft>
              <a:buNone/>
            </a:pPr>
            <a:fld id="{9A0DB2DC-4C9A-4742-B13C-FB6460FD3503}" type="slidenum">
              <a:rPr lang="zh-CN" altLang="en-US" sz="1200" strike="noStrike" noProof="1" dirty="0">
                <a:latin typeface="Times New Roman" panose="02020603050405020304" pitchFamily="18" charset="0"/>
                <a:ea typeface="宋体" panose="02010600030101010101" pitchFamily="2" charset="-122"/>
                <a:cs typeface="+mn-cs"/>
              </a:rPr>
            </a:fld>
            <a:endParaRPr lang="zh-CN" altLang="en-US" sz="1200"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物理学</a:t>
            </a:r>
            <a:r>
              <a:rPr lang="en-US" altLang="zh-CN"/>
              <a:t> </a:t>
            </a:r>
            <a:r>
              <a:rPr lang="zh-CN" altLang="en-US"/>
              <a:t>和</a:t>
            </a:r>
            <a:r>
              <a:rPr lang="en-US" altLang="zh-CN"/>
              <a:t> </a:t>
            </a:r>
            <a:r>
              <a:rPr lang="zh-CN" altLang="en-US"/>
              <a:t>生理心理学</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切记，色光混合跟颜料混合是不同性质的。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noTextEdit="1"/>
          </p:cNvSpPr>
          <p:nvPr>
            <p:ph type="sldImg"/>
          </p:nvPr>
        </p:nvSpPr>
        <p:spPr/>
      </p:sp>
      <p:sp>
        <p:nvSpPr>
          <p:cNvPr id="19458" name="备注占位符 2"/>
          <p:cNvSpPr>
            <a:spLocks noGrp="1"/>
          </p:cNvSpPr>
          <p:nvPr>
            <p:ph type="body"/>
          </p:nvPr>
        </p:nvSpPr>
        <p:spPr/>
        <p:txBody>
          <a:bodyPr wrap="square" lIns="91440" tIns="45720" rIns="91440" bIns="45720" anchor="t" anchorCtr="0"/>
          <a:p>
            <a:pPr lvl="0"/>
            <a:r>
              <a:rPr lang="zh-CN" altLang="en-US" dirty="0"/>
              <a:t>按照光学物理模型建立的公式比较复杂，完全按照其来计算耗费时间，所以需要简化</a:t>
            </a:r>
            <a:endParaRPr lang="zh-CN" altLang="en-US" dirty="0"/>
          </a:p>
        </p:txBody>
      </p:sp>
      <p:sp>
        <p:nvSpPr>
          <p:cNvPr id="19459" name="灯片编号占位符 3"/>
          <p:cNvSpPr txBox="1">
            <a:spLocks noGrp="1"/>
          </p:cNvSpPr>
          <p:nvPr>
            <p:ph type="sldNum" sz="quarter"/>
          </p:nvPr>
        </p:nvSpPr>
        <p:spPr>
          <a:xfrm>
            <a:off x="3760788" y="9271000"/>
            <a:ext cx="2876550" cy="487363"/>
          </a:xfrm>
          <a:prstGeom prst="rect">
            <a:avLst/>
          </a:prstGeom>
          <a:noFill/>
          <a:ln w="9525">
            <a:noFill/>
          </a:ln>
        </p:spPr>
        <p:txBody>
          <a:bodyPr vert="horz" wrap="square" lIns="91440" tIns="45720" rIns="91440" bIns="45720" anchor="b" anchorCtr="0"/>
          <a:p>
            <a:pPr lvl="0" algn="r">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https://blog.csdn.net/weixin_43757333/article/details/124425818</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noTextEdit="1"/>
          </p:cNvSpPr>
          <p:nvPr>
            <p:ph type="sldImg"/>
          </p:nvPr>
        </p:nvSpPr>
        <p:spPr/>
      </p:sp>
      <p:sp>
        <p:nvSpPr>
          <p:cNvPr id="24578" name="备注占位符 2"/>
          <p:cNvSpPr>
            <a:spLocks noGrp="1"/>
          </p:cNvSpPr>
          <p:nvPr>
            <p:ph type="body"/>
          </p:nvPr>
        </p:nvSpPr>
        <p:spPr/>
        <p:txBody>
          <a:bodyPr wrap="square" lIns="91440" tIns="45720" rIns="91440" bIns="45720" anchor="t" anchorCtr="0"/>
          <a:p>
            <a:pPr lvl="0"/>
            <a:r>
              <a:rPr lang="en-US" altLang="zh-CN" dirty="0"/>
              <a:t>https://www.jianshu.com/p/96ca495669d6?utm_campaign=maleskine&amp;utm_content=note&amp;utm_medium=seo_notes&amp;utm_source=recommendation</a:t>
            </a:r>
            <a:endParaRPr lang="zh-CN" altLang="en-US" dirty="0"/>
          </a:p>
        </p:txBody>
      </p:sp>
      <p:sp>
        <p:nvSpPr>
          <p:cNvPr id="24579" name="灯片编号占位符 3"/>
          <p:cNvSpPr txBox="1">
            <a:spLocks noGrp="1"/>
          </p:cNvSpPr>
          <p:nvPr>
            <p:ph type="sldNum" sz="quarter"/>
          </p:nvPr>
        </p:nvSpPr>
        <p:spPr>
          <a:xfrm>
            <a:off x="3760788" y="9271000"/>
            <a:ext cx="2876550" cy="487363"/>
          </a:xfrm>
          <a:prstGeom prst="rect">
            <a:avLst/>
          </a:prstGeom>
          <a:noFill/>
          <a:ln w="9525">
            <a:noFill/>
          </a:ln>
        </p:spPr>
        <p:txBody>
          <a:bodyPr vert="horz" wrap="square" lIns="91440" tIns="45720" rIns="91440" bIns="45720" anchor="b" anchorCtr="0"/>
          <a:p>
            <a:pPr lvl="0" algn="r">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noTextEdit="1"/>
          </p:cNvSpPr>
          <p:nvPr>
            <p:ph type="sldImg"/>
          </p:nvPr>
        </p:nvSpPr>
        <p:spPr/>
      </p:sp>
      <p:sp>
        <p:nvSpPr>
          <p:cNvPr id="28674" name="备注占位符 2"/>
          <p:cNvSpPr>
            <a:spLocks noGrp="1"/>
          </p:cNvSpPr>
          <p:nvPr>
            <p:ph type="body"/>
          </p:nvPr>
        </p:nvSpPr>
        <p:spPr/>
        <p:txBody>
          <a:bodyPr wrap="square" lIns="91440" tIns="45720" rIns="91440" bIns="45720" anchor="t" anchorCtr="0"/>
          <a:p>
            <a:pPr marL="0" lvl="2" indent="0"/>
            <a:r>
              <a:rPr lang="zh-CN" altLang="en-US" sz="2000" b="1" dirty="0">
                <a:ea typeface="楷体" panose="02010609060101010101" pitchFamily="49" charset="-122"/>
              </a:rPr>
              <a:t>同样环境光照射下不同物体呈现亮</a:t>
            </a:r>
            <a:r>
              <a:rPr lang="zh-CN" altLang="en-US" sz="2000" b="1" dirty="0">
                <a:latin typeface="楷体" panose="02010609060101010101" pitchFamily="49" charset="-122"/>
                <a:ea typeface="楷体" panose="02010609060101010101" pitchFamily="49" charset="-122"/>
              </a:rPr>
              <a:t>度未必相同，因为它们的环境光反射系数可能不同</a:t>
            </a:r>
            <a:endParaRPr lang="zh-CN" altLang="en-US" sz="2000" b="1" dirty="0">
              <a:latin typeface="楷体" panose="02010609060101010101" pitchFamily="49" charset="-122"/>
              <a:ea typeface="楷体" panose="02010609060101010101" pitchFamily="49" charset="-122"/>
            </a:endParaRPr>
          </a:p>
          <a:p>
            <a:pPr lvl="0"/>
            <a:endParaRPr lang="zh-CN" altLang="en-US" dirty="0"/>
          </a:p>
        </p:txBody>
      </p:sp>
      <p:sp>
        <p:nvSpPr>
          <p:cNvPr id="28675" name="灯片编号占位符 3"/>
          <p:cNvSpPr txBox="1">
            <a:spLocks noGrp="1"/>
          </p:cNvSpPr>
          <p:nvPr>
            <p:ph type="sldNum" sz="quarter"/>
          </p:nvPr>
        </p:nvSpPr>
        <p:spPr>
          <a:xfrm>
            <a:off x="3760788" y="9271000"/>
            <a:ext cx="2876550" cy="487363"/>
          </a:xfrm>
          <a:prstGeom prst="rect">
            <a:avLst/>
          </a:prstGeom>
          <a:noFill/>
          <a:ln w="9525">
            <a:noFill/>
          </a:ln>
        </p:spPr>
        <p:txBody>
          <a:bodyPr vert="horz" wrap="square" lIns="91440" tIns="45720" rIns="91440" bIns="45720" anchor="b" anchorCtr="0"/>
          <a:p>
            <a:pPr lvl="0" algn="r">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幻灯片图像占位符 1"/>
          <p:cNvSpPr>
            <a:spLocks noGrp="1" noRot="1" noChangeAspect="1" noTextEdit="1"/>
          </p:cNvSpPr>
          <p:nvPr>
            <p:ph type="sldImg"/>
          </p:nvPr>
        </p:nvSpPr>
        <p:spPr/>
      </p:sp>
      <p:sp>
        <p:nvSpPr>
          <p:cNvPr id="32770" name="备注占位符 2"/>
          <p:cNvSpPr>
            <a:spLocks noGrp="1"/>
          </p:cNvSpPr>
          <p:nvPr>
            <p:ph type="body"/>
          </p:nvPr>
        </p:nvSpPr>
        <p:spPr/>
        <p:txBody>
          <a:bodyPr wrap="square" lIns="91440" tIns="45720" rIns="91440" bIns="45720" anchor="t" anchorCtr="0"/>
          <a:p>
            <a:pPr lvl="0"/>
            <a:r>
              <a:rPr lang="zh-CN" altLang="en-US" b="1" dirty="0">
                <a:latin typeface="楷体" panose="02010609060101010101" pitchFamily="49" charset="-122"/>
                <a:ea typeface="楷体" panose="02010609060101010101" pitchFamily="49" charset="-122"/>
              </a:rPr>
              <a:t>https://zhuanlan.zhihu.com/p/362359856?utm_id=0</a:t>
            </a:r>
            <a:endParaRPr lang="zh-CN" altLang="en-US" b="1" dirty="0">
              <a:latin typeface="楷体" panose="02010609060101010101" pitchFamily="49" charset="-122"/>
              <a:ea typeface="楷体" panose="02010609060101010101" pitchFamily="49" charset="-122"/>
            </a:endParaRPr>
          </a:p>
          <a:p>
            <a:pPr lvl="0"/>
            <a:r>
              <a:rPr lang="zh-CN" altLang="en-US" b="1" dirty="0">
                <a:latin typeface="楷体" panose="02010609060101010101" pitchFamily="49" charset="-122"/>
                <a:ea typeface="楷体" panose="02010609060101010101" pitchFamily="49" charset="-122"/>
              </a:rPr>
              <a:t>漫反射分量表示特定光源在景物表面某一点的反射光中那些向空间各方向均匀反射出去的光。</a:t>
            </a:r>
            <a:endParaRPr lang="zh-CN" altLang="en-US" dirty="0"/>
          </a:p>
        </p:txBody>
      </p:sp>
      <p:sp>
        <p:nvSpPr>
          <p:cNvPr id="32771" name="灯片编号占位符 3"/>
          <p:cNvSpPr txBox="1">
            <a:spLocks noGrp="1"/>
          </p:cNvSpPr>
          <p:nvPr>
            <p:ph type="sldNum" sz="quarter"/>
          </p:nvPr>
        </p:nvSpPr>
        <p:spPr>
          <a:xfrm>
            <a:off x="3760788" y="9271000"/>
            <a:ext cx="2876550" cy="487363"/>
          </a:xfrm>
          <a:prstGeom prst="rect">
            <a:avLst/>
          </a:prstGeom>
          <a:noFill/>
          <a:ln w="9525">
            <a:noFill/>
          </a:ln>
        </p:spPr>
        <p:txBody>
          <a:bodyPr vert="horz" wrap="square" lIns="91440" tIns="45720" rIns="91440" bIns="45720" anchor="b" anchorCtr="0"/>
          <a:p>
            <a:pPr lvl="0" algn="r">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Blinn-Phong光照模型，又称为Blinn-phong反射模型（Blinn–Phong reflection model）或者 phong 修正模型（modified Phong reflection model），是由 Jim Blinn于 1977 年在文章中对传统 phong 光照模型基础上进行修改提出的。它是一个经验模型，并不完全符合真实世界中的光照现象，但由于实现起来简单方便，并且计算速度和得到的效果都还不错，因此在早期被广泛的使用。</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https://blog.csdn.net/weixin_43757333/article/details/124425818</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00166" y="3857628"/>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00166" y="3857628"/>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华文楷体" panose="02010600040101010101" pitchFamily="2" charset="-122"/>
                <a:ea typeface="华文楷体" panose="0201060004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sz="2800">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atin typeface="华文楷体" panose="02010600040101010101" pitchFamily="2" charset="-122"/>
                <a:ea typeface="华文楷体" panose="0201060004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sz="2800">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1" sz="1200">
                <a:solidFill>
                  <a:schemeClr val="tx1">
                    <a:tint val="75000"/>
                  </a:schemeClr>
                </a:solidFill>
              </a:defRPr>
            </a:lvl1pPr>
          </a:lstStyle>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kumimoji="1" sz="1200">
                <a:solidFill>
                  <a:schemeClr val="tx1">
                    <a:tint val="75000"/>
                  </a:schemeClr>
                </a:solidFill>
              </a:defRPr>
            </a:lvl1pPr>
          </a:lstStyle>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1" sz="1200">
                <a:solidFill>
                  <a:schemeClr val="tx1">
                    <a:tint val="75000"/>
                  </a:schemeClr>
                </a:solidFill>
              </a:defRPr>
            </a:lvl1pPr>
          </a:lstStyle>
          <a:p>
            <a:pPr marL="0" marR="0" lvl="0" indent="0" algn="l"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kumimoji="1" sz="1200">
                <a:solidFill>
                  <a:schemeClr val="tx1">
                    <a:tint val="75000"/>
                  </a:schemeClr>
                </a:solidFill>
              </a:defRPr>
            </a:lvl1pPr>
          </a:lstStyle>
          <a:p>
            <a:pPr marL="0" marR="0" lvl="0" indent="0" algn="ctr" defTabSz="914400" rtl="0" eaLnBrk="1" fontAlgn="base" latinLnBrk="0" hangingPunct="1">
              <a:lnSpc>
                <a:spcPct val="100000"/>
              </a:lnSpc>
              <a:spcBef>
                <a:spcPct val="50000"/>
              </a:spcBef>
              <a:spcAft>
                <a:spcPct val="5000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宋体"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zh-CN" altLang="en-US" strike="noStrike" noProof="1" dirty="0">
                <a:latin typeface="宋体" panose="02010600030101010101" pitchFamily="2" charset="-122"/>
                <a:ea typeface="宋体" panose="02010600030101010101" pitchFamily="2" charset="-122"/>
                <a:cs typeface="+mn-cs"/>
              </a:rPr>
            </a:fld>
            <a:endParaRPr lang="zh-CN" altLang="en-US" strike="noStrike" noProof="1" dirty="0">
              <a:latin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3.png"/><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12.png"/><Relationship Id="rId4" Type="http://schemas.openxmlformats.org/officeDocument/2006/relationships/tags" Target="../tags/tag11.xml"/><Relationship Id="rId3" Type="http://schemas.openxmlformats.org/officeDocument/2006/relationships/image" Target="NULL" TargetMode="External"/><Relationship Id="rId2" Type="http://schemas.openxmlformats.org/officeDocument/2006/relationships/image" Target="../media/image11.jpeg"/><Relationship Id="rId10" Type="http://schemas.openxmlformats.org/officeDocument/2006/relationships/slideLayout" Target="../slideLayouts/slideLayout2.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21.png"/><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4.xml"/><Relationship Id="rId2" Type="http://schemas.openxmlformats.org/officeDocument/2006/relationships/image" Target="../media/image27.png"/><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tags" Target="../tags/tag26.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tags" Target="../tags/tag27.xml"/><Relationship Id="rId5" Type="http://schemas.openxmlformats.org/officeDocument/2006/relationships/image" Target="../media/image32.png"/><Relationship Id="rId4" Type="http://schemas.openxmlformats.org/officeDocument/2006/relationships/image" Target="../media/image31.wmf"/><Relationship Id="rId3" Type="http://schemas.openxmlformats.org/officeDocument/2006/relationships/oleObject" Target="../embeddings/oleObject1.bin"/><Relationship Id="rId2" Type="http://schemas.openxmlformats.org/officeDocument/2006/relationships/image" Target="../media/image30.png"/><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1" Type="http://schemas.openxmlformats.org/officeDocument/2006/relationships/slideLayout" Target="../slideLayouts/slideLayout2.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tags" Target="../tags/tag53.xml"/><Relationship Id="rId5" Type="http://schemas.openxmlformats.org/officeDocument/2006/relationships/image" Target="../media/image38.wmf"/><Relationship Id="rId4" Type="http://schemas.openxmlformats.org/officeDocument/2006/relationships/oleObject" Target="../embeddings/oleObject2.bin"/><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4.xml"/><Relationship Id="rId7" Type="http://schemas.openxmlformats.org/officeDocument/2006/relationships/image" Target="../media/image40.wmf"/><Relationship Id="rId6" Type="http://schemas.openxmlformats.org/officeDocument/2006/relationships/oleObject" Target="../embeddings/oleObject5.bin"/><Relationship Id="rId5" Type="http://schemas.openxmlformats.org/officeDocument/2006/relationships/image" Target="../media/image39.wmf"/><Relationship Id="rId4" Type="http://schemas.openxmlformats.org/officeDocument/2006/relationships/oleObject" Target="../embeddings/oleObject4.bin"/><Relationship Id="rId3" Type="http://schemas.openxmlformats.org/officeDocument/2006/relationships/image" Target="../media/image35.png"/><Relationship Id="rId2" Type="http://schemas.openxmlformats.org/officeDocument/2006/relationships/image" Target="../media/image38.wmf"/><Relationship Id="rId11" Type="http://schemas.openxmlformats.org/officeDocument/2006/relationships/notesSlide" Target="../notesSlides/notesSlide8.xml"/><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2.wmf"/><Relationship Id="rId2" Type="http://schemas.openxmlformats.org/officeDocument/2006/relationships/oleObject" Target="../embeddings/oleObject6.bin"/><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tags" Target="../tags/tag57.xml"/><Relationship Id="rId2" Type="http://schemas.openxmlformats.org/officeDocument/2006/relationships/image" Target="../media/image43.png"/><Relationship Id="rId1" Type="http://schemas.openxmlformats.org/officeDocument/2006/relationships/tags" Target="../tags/tag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51.wmf"/><Relationship Id="rId2" Type="http://schemas.openxmlformats.org/officeDocument/2006/relationships/oleObject" Target="../embeddings/oleObject7.bin"/><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54.wmf"/><Relationship Id="rId3" Type="http://schemas.openxmlformats.org/officeDocument/2006/relationships/oleObject" Target="../embeddings/oleObject10.bin"/><Relationship Id="rId2" Type="http://schemas.openxmlformats.org/officeDocument/2006/relationships/image" Target="../media/image53.wmf"/><Relationship Id="rId1" Type="http://schemas.openxmlformats.org/officeDocument/2006/relationships/oleObject" Target="../embeddings/oleObject9.bin"/></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oleObject" Target="../embeddings/oleObject11.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内容占位符 2"/>
          <p:cNvSpPr>
            <a:spLocks noGrp="1"/>
          </p:cNvSpPr>
          <p:nvPr>
            <p:ph idx="1"/>
          </p:nvPr>
        </p:nvSpPr>
        <p:spPr>
          <a:xfrm>
            <a:off x="285750" y="1484630"/>
            <a:ext cx="8671560" cy="1223645"/>
          </a:xfrm>
        </p:spPr>
        <p:txBody>
          <a:bodyPr vert="horz" wrap="square" lIns="91440" tIns="45720" rIns="91440" bIns="45720" anchor="t" anchorCtr="0"/>
          <a:p>
            <a:pPr>
              <a:lnSpc>
                <a:spcPct val="110000"/>
              </a:lnSpc>
              <a:spcBef>
                <a:spcPct val="0"/>
              </a:spcBef>
            </a:pPr>
            <a:r>
              <a:rPr lang="zh-CN" altLang="en-US" sz="2400" dirty="0">
                <a:latin typeface="楷体" panose="02010609060101010101" pitchFamily="49" charset="-122"/>
                <a:ea typeface="楷体" panose="02010609060101010101" pitchFamily="49" charset="-122"/>
              </a:rPr>
              <a:t>除了隐藏线和隐藏面的</a:t>
            </a:r>
            <a:r>
              <a:rPr lang="zh-CN" altLang="en-US" sz="2400" b="1" dirty="0">
                <a:solidFill>
                  <a:srgbClr val="0000FF"/>
                </a:solidFill>
                <a:latin typeface="楷体" panose="02010609060101010101" pitchFamily="49" charset="-122"/>
                <a:ea typeface="楷体" panose="02010609060101010101" pitchFamily="49" charset="-122"/>
              </a:rPr>
              <a:t>消隐</a:t>
            </a:r>
            <a:r>
              <a:rPr lang="zh-CN" altLang="en-US" sz="2400" dirty="0">
                <a:latin typeface="楷体" panose="02010609060101010101" pitchFamily="49" charset="-122"/>
                <a:ea typeface="楷体" panose="02010609060101010101" pitchFamily="49" charset="-122"/>
              </a:rPr>
              <a:t>，描绘一个三维物体更加逼真的方法是显示它的色彩、以及色彩在</a:t>
            </a:r>
            <a:r>
              <a:rPr lang="zh-CN" altLang="en-US" sz="2400" b="1" dirty="0">
                <a:solidFill>
                  <a:srgbClr val="0000FF"/>
                </a:solidFill>
                <a:latin typeface="楷体" panose="02010609060101010101" pitchFamily="49" charset="-122"/>
                <a:ea typeface="楷体" panose="02010609060101010101" pitchFamily="49" charset="-122"/>
              </a:rPr>
              <a:t>光照</a:t>
            </a:r>
            <a:r>
              <a:rPr lang="zh-CN" altLang="en-US" sz="2400" dirty="0">
                <a:latin typeface="楷体" panose="02010609060101010101" pitchFamily="49" charset="-122"/>
                <a:ea typeface="楷体" panose="02010609060101010101" pitchFamily="49" charset="-122"/>
              </a:rPr>
              <a:t>环境下、和物体材质以及表面图案共同作用呈现出的明暗变化。</a:t>
            </a:r>
            <a:endParaRPr lang="zh-CN" altLang="en-US" sz="2400" dirty="0">
              <a:latin typeface="楷体" panose="02010609060101010101" pitchFamily="49" charset="-122"/>
              <a:ea typeface="楷体" panose="02010609060101010101" pitchFamily="49" charset="-122"/>
            </a:endParaRPr>
          </a:p>
          <a:p>
            <a:pPr>
              <a:lnSpc>
                <a:spcPct val="110000"/>
              </a:lnSpc>
              <a:spcBef>
                <a:spcPct val="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shading  </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spcBef>
                <a:spcPct val="0"/>
              </a:spcBef>
            </a:pPr>
            <a:endParaRPr lang="zh-CN" altLang="en-US"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123" name="标题 3"/>
          <p:cNvSpPr/>
          <p:nvPr/>
        </p:nvSpPr>
        <p:spPr>
          <a:xfrm>
            <a:off x="684213" y="188913"/>
            <a:ext cx="7772400" cy="1470025"/>
          </a:xfrm>
          <a:prstGeom prst="rect">
            <a:avLst/>
          </a:prstGeom>
          <a:noFill/>
          <a:ln w="9525">
            <a:noFill/>
          </a:ln>
        </p:spPr>
        <p:txBody>
          <a:bodyPr anchor="ctr" anchorCtr="0"/>
          <a:p>
            <a:pPr algn="ctr" eaLnBrk="0" hangingPunct="0">
              <a:spcBef>
                <a:spcPct val="0"/>
              </a:spcBef>
              <a:spcAft>
                <a:spcPct val="0"/>
              </a:spcAft>
              <a:buFontTx/>
            </a:pPr>
            <a:r>
              <a:rPr lang="zh-CN" altLang="en-US" sz="3200" b="1" dirty="0">
                <a:latin typeface="Times New Roman" panose="02020603050405020304" pitchFamily="18" charset="0"/>
                <a:ea typeface="楷体" panose="02010609060101010101" pitchFamily="49" charset="-122"/>
              </a:rPr>
              <a:t>第</a:t>
            </a:r>
            <a:r>
              <a:rPr lang="en-US" altLang="zh-CN" sz="3200" b="1" dirty="0">
                <a:latin typeface="Times New Roman" panose="02020603050405020304" pitchFamily="18" charset="0"/>
                <a:ea typeface="楷体" panose="02010609060101010101" pitchFamily="49" charset="-122"/>
              </a:rPr>
              <a:t>7</a:t>
            </a:r>
            <a:r>
              <a:rPr lang="zh-CN" altLang="en-US" sz="3200" b="1" dirty="0">
                <a:latin typeface="Times New Roman" panose="02020603050405020304" pitchFamily="18" charset="0"/>
                <a:ea typeface="楷体" panose="02010609060101010101" pitchFamily="49" charset="-122"/>
              </a:rPr>
              <a:t>章 真实感图形绘制</a:t>
            </a:r>
            <a:r>
              <a:rPr lang="en-US" altLang="zh-CN" sz="3200" b="1" dirty="0">
                <a:latin typeface="Times New Roman" panose="02020603050405020304" pitchFamily="18" charset="0"/>
                <a:ea typeface="楷体" panose="02010609060101010101" pitchFamily="49" charset="-122"/>
              </a:rPr>
              <a:t>--</a:t>
            </a:r>
            <a:r>
              <a:rPr lang="zh-CN" altLang="en-US" sz="3200" b="1" dirty="0">
                <a:latin typeface="Times New Roman" panose="02020603050405020304" pitchFamily="18" charset="0"/>
                <a:ea typeface="楷体" panose="02010609060101010101" pitchFamily="49" charset="-122"/>
              </a:rPr>
              <a:t>光照</a:t>
            </a:r>
            <a:endParaRPr lang="zh-CN" altLang="en-US" sz="3200" b="1" dirty="0">
              <a:latin typeface="Times New Roman" panose="02020603050405020304" pitchFamily="18" charset="0"/>
              <a:ea typeface="楷体" panose="02010609060101010101" pitchFamily="49" charset="-122"/>
            </a:endParaRPr>
          </a:p>
        </p:txBody>
      </p:sp>
      <p:pic>
        <p:nvPicPr>
          <p:cNvPr id="60418" name="Picture 2"/>
          <p:cNvPicPr>
            <a:picLocks noChangeAspect="1"/>
          </p:cNvPicPr>
          <p:nvPr>
            <p:custDataLst>
              <p:tags r:id="rId1"/>
            </p:custDataLst>
          </p:nvPr>
        </p:nvPicPr>
        <p:blipFill>
          <a:blip r:embed="rId2"/>
          <a:srcRect l="4187" t="24716" r="3986" b="4965"/>
          <a:stretch>
            <a:fillRect/>
          </a:stretch>
        </p:blipFill>
        <p:spPr>
          <a:xfrm>
            <a:off x="462280" y="3357245"/>
            <a:ext cx="4464050" cy="252476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3"/>
          <p:cNvSpPr>
            <a:spLocks noGrp="1"/>
          </p:cNvSpPr>
          <p:nvPr>
            <p:ph idx="1"/>
          </p:nvPr>
        </p:nvSpPr>
        <p:spPr>
          <a:xfrm>
            <a:off x="125413" y="1341438"/>
            <a:ext cx="8799512" cy="4351337"/>
          </a:xfrm>
        </p:spPr>
        <p:txBody>
          <a:bodyPr vert="horz" wrap="square" lIns="91440" tIns="45720" rIns="91440" bIns="45720" anchor="t" anchorCtr="0"/>
          <a:p>
            <a:pPr>
              <a:lnSpc>
                <a:spcPct val="120000"/>
              </a:lnSpc>
              <a:spcBef>
                <a:spcPts val="500"/>
              </a:spcBef>
            </a:pPr>
            <a:r>
              <a:rPr lang="en-US" altLang="zh-CN" sz="2600" dirty="0">
                <a:latin typeface="Times New Roman" panose="02020603050405020304" pitchFamily="18" charset="0"/>
                <a:ea typeface="楷体" panose="02010609060101010101" pitchFamily="49" charset="-122"/>
              </a:rPr>
              <a:t>CMY</a:t>
            </a:r>
            <a:r>
              <a:rPr lang="zh-CN" altLang="en-US" sz="2600" dirty="0">
                <a:latin typeface="Times New Roman" panose="02020603050405020304" pitchFamily="18" charset="0"/>
                <a:ea typeface="楷体" panose="02010609060101010101" pitchFamily="49" charset="-122"/>
              </a:rPr>
              <a:t>颜色模型</a:t>
            </a:r>
            <a:endParaRPr lang="en-US" altLang="zh-CN" sz="2600" dirty="0">
              <a:latin typeface="Times New Roman" panose="02020603050405020304" pitchFamily="18" charset="0"/>
              <a:ea typeface="楷体" panose="02010609060101010101" pitchFamily="49" charset="-122"/>
            </a:endParaRPr>
          </a:p>
          <a:p>
            <a:pPr lvl="1">
              <a:lnSpc>
                <a:spcPct val="120000"/>
              </a:lnSpc>
              <a:spcBef>
                <a:spcPts val="500"/>
              </a:spcBef>
            </a:pPr>
            <a:r>
              <a:rPr lang="zh-CN" altLang="en-US" sz="2400" dirty="0">
                <a:latin typeface="Times New Roman" panose="02020603050405020304" pitchFamily="18" charset="0"/>
                <a:ea typeface="楷体" panose="02010609060101010101" pitchFamily="49" charset="-122"/>
              </a:rPr>
              <a:t>减色系统中，通过消除颜色分量来产生新颜色。</a:t>
            </a:r>
            <a:endParaRPr lang="en-US" altLang="zh-CN" sz="2400" dirty="0">
              <a:latin typeface="Times New Roman" panose="02020603050405020304" pitchFamily="18" charset="0"/>
              <a:ea typeface="楷体" panose="02010609060101010101" pitchFamily="49" charset="-122"/>
            </a:endParaRPr>
          </a:p>
          <a:p>
            <a:pPr lvl="2">
              <a:lnSpc>
                <a:spcPct val="120000"/>
              </a:lnSpc>
              <a:spcBef>
                <a:spcPts val="500"/>
              </a:spcBef>
            </a:pP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假设纸面涂青色，则纸面不反射红光（即红色被从白色中去掉）。假设纸面涂品红和黄色，则纸面呈现红色（白光被吸收了绿光和蓝光）</a:t>
            </a:r>
            <a:endParaRPr lang="zh-CN" altLang="en-US" dirty="0">
              <a:latin typeface="Times New Roman" panose="02020603050405020304" pitchFamily="18" charset="0"/>
              <a:ea typeface="楷体" panose="02010609060101010101" pitchFamily="49" charset="-122"/>
            </a:endParaRPr>
          </a:p>
          <a:p>
            <a:pPr lvl="2">
              <a:lnSpc>
                <a:spcPct val="120000"/>
              </a:lnSpc>
              <a:spcBef>
                <a:spcPts val="500"/>
              </a:spcBef>
            </a:pPr>
            <a:r>
              <a:rPr lang="zh-CN" altLang="en-US" sz="1800" dirty="0">
                <a:latin typeface="Times New Roman" panose="02020603050405020304" pitchFamily="18" charset="0"/>
                <a:ea typeface="楷体" panose="02010609060101010101" pitchFamily="49" charset="-122"/>
              </a:rPr>
              <a:t>印刷品使用CMYK模型。其中K表示黑色。由于目前工艺还不能造出高纯度油墨，CMY相加结果实际是灰黑色。同时，由于使用黑色油墨要比使用青色、品红和黄色三种油墨便宜，所以黑色油墨被用于代替等量的青色、品红和黄色油墨。这就是四色套印工艺采用的CMYK模型的理由。</a:t>
            </a:r>
            <a:endParaRPr lang="zh-CN" altLang="en-US" sz="1800" dirty="0">
              <a:latin typeface="Times New Roman" panose="02020603050405020304" pitchFamily="18" charset="0"/>
              <a:ea typeface="楷体" panose="02010609060101010101" pitchFamily="49" charset="-122"/>
            </a:endParaRPr>
          </a:p>
        </p:txBody>
      </p:sp>
      <p:sp>
        <p:nvSpPr>
          <p:cNvPr id="11267"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3"/>
          <p:cNvSpPr>
            <a:spLocks noGrp="1"/>
          </p:cNvSpPr>
          <p:nvPr>
            <p:ph idx="1"/>
          </p:nvPr>
        </p:nvSpPr>
        <p:spPr>
          <a:xfrm>
            <a:off x="241300" y="1260475"/>
            <a:ext cx="8445500" cy="4524375"/>
          </a:xfrm>
        </p:spPr>
        <p:txBody>
          <a:bodyPr vert="horz" wrap="square" lIns="91440" tIns="45720" rIns="91440" bIns="45720" anchor="t" anchorCtr="0"/>
          <a:p>
            <a:pPr marL="198120" indent="0" latinLnBrk="0">
              <a:lnSpc>
                <a:spcPct val="110000"/>
              </a:lnSpc>
              <a:spcBef>
                <a:spcPts val="600"/>
              </a:spcBef>
            </a:pPr>
            <a:r>
              <a:rPr lang="en-US" altLang="zh-CN" sz="2600" dirty="0">
                <a:latin typeface="Times New Roman" panose="02020603050405020304" pitchFamily="18" charset="0"/>
                <a:ea typeface="楷体" panose="02010609060101010101" pitchFamily="49" charset="-122"/>
              </a:rPr>
              <a:t>  RGB</a:t>
            </a:r>
            <a:r>
              <a:rPr lang="zh-CN" altLang="en-US" sz="2600" dirty="0">
                <a:latin typeface="Times New Roman" panose="02020603050405020304" pitchFamily="18" charset="0"/>
                <a:ea typeface="楷体" panose="02010609060101010101" pitchFamily="49" charset="-122"/>
              </a:rPr>
              <a:t>和</a:t>
            </a:r>
            <a:r>
              <a:rPr lang="en-US" altLang="zh-CN" sz="2600" dirty="0">
                <a:latin typeface="Times New Roman" panose="02020603050405020304" pitchFamily="18" charset="0"/>
                <a:ea typeface="楷体" panose="02010609060101010101" pitchFamily="49" charset="-122"/>
              </a:rPr>
              <a:t>CMY</a:t>
            </a:r>
            <a:r>
              <a:rPr lang="zh-CN" altLang="en-US" sz="2600" dirty="0">
                <a:latin typeface="Times New Roman" panose="02020603050405020304" pitchFamily="18" charset="0"/>
                <a:ea typeface="楷体" panose="02010609060101010101" pitchFamily="49" charset="-122"/>
              </a:rPr>
              <a:t>模型是面向设备的</a:t>
            </a:r>
            <a:endParaRPr lang="en-US" altLang="zh-CN" sz="2600" dirty="0">
              <a:latin typeface="Times New Roman" panose="02020603050405020304" pitchFamily="18" charset="0"/>
              <a:ea typeface="楷体" panose="02010609060101010101" pitchFamily="49" charset="-122"/>
            </a:endParaRPr>
          </a:p>
          <a:p>
            <a:pPr marL="198120" indent="0" latinLnBrk="0">
              <a:lnSpc>
                <a:spcPct val="110000"/>
              </a:lnSpc>
              <a:spcBef>
                <a:spcPts val="600"/>
              </a:spcBef>
            </a:pPr>
            <a:r>
              <a:rPr lang="en-US" altLang="zh-CN" sz="2600" dirty="0">
                <a:latin typeface="Times New Roman" panose="02020603050405020304" pitchFamily="18" charset="0"/>
                <a:ea typeface="楷体" panose="02010609060101010101" pitchFamily="49" charset="-122"/>
              </a:rPr>
              <a:t>  面向</a:t>
            </a:r>
            <a:r>
              <a:rPr lang="zh-CN" altLang="en-US" sz="2600" dirty="0">
                <a:latin typeface="Times New Roman" panose="02020603050405020304" pitchFamily="18" charset="0"/>
                <a:ea typeface="楷体" panose="02010609060101010101" pitchFamily="49" charset="-122"/>
              </a:rPr>
              <a:t>人</a:t>
            </a:r>
            <a:r>
              <a:rPr lang="en-US" altLang="zh-CN" sz="2600" dirty="0">
                <a:latin typeface="Times New Roman" panose="02020603050405020304" pitchFamily="18" charset="0"/>
                <a:ea typeface="楷体" panose="02010609060101010101" pitchFamily="49" charset="-122"/>
              </a:rPr>
              <a:t>的模型：</a:t>
            </a:r>
            <a:endParaRPr lang="en-US" altLang="zh-CN" sz="2600" dirty="0">
              <a:latin typeface="Times New Roman" panose="02020603050405020304" pitchFamily="18" charset="0"/>
              <a:ea typeface="楷体" panose="02010609060101010101" pitchFamily="49" charset="-122"/>
            </a:endParaRPr>
          </a:p>
          <a:p>
            <a:pPr marL="198120" indent="0" latinLnBrk="0">
              <a:lnSpc>
                <a:spcPct val="110000"/>
              </a:lnSpc>
              <a:spcBef>
                <a:spcPts val="600"/>
              </a:spcBef>
              <a:buNone/>
            </a:pPr>
            <a:r>
              <a:rPr lang="en-US" altLang="zh-CN" sz="2600" dirty="0">
                <a:latin typeface="Times New Roman" panose="02020603050405020304" pitchFamily="18" charset="0"/>
                <a:ea typeface="楷体" panose="02010609060101010101" pitchFamily="49" charset="-122"/>
              </a:rPr>
              <a:t>       以易用性为目的，</a:t>
            </a:r>
            <a:endParaRPr lang="en-US" altLang="zh-CN" sz="2600" dirty="0">
              <a:latin typeface="Times New Roman" panose="02020603050405020304" pitchFamily="18" charset="0"/>
              <a:ea typeface="楷体" panose="02010609060101010101" pitchFamily="49" charset="-122"/>
            </a:endParaRPr>
          </a:p>
          <a:p>
            <a:pPr marL="198120" indent="0" latinLnBrk="0">
              <a:lnSpc>
                <a:spcPct val="110000"/>
              </a:lnSpc>
              <a:spcBef>
                <a:spcPts val="600"/>
              </a:spcBef>
              <a:buNone/>
            </a:pPr>
            <a:r>
              <a:rPr lang="en-US" altLang="zh-CN" sz="2600" dirty="0">
                <a:latin typeface="Times New Roman" panose="02020603050405020304" pitchFamily="18" charset="0"/>
                <a:ea typeface="楷体" panose="02010609060101010101" pitchFamily="49" charset="-122"/>
              </a:rPr>
              <a:t>       为用户提供更直觉的颜色参数，</a:t>
            </a:r>
            <a:endParaRPr lang="en-US" altLang="zh-CN" sz="2600" dirty="0">
              <a:latin typeface="Times New Roman" panose="02020603050405020304" pitchFamily="18" charset="0"/>
              <a:ea typeface="楷体" panose="02010609060101010101" pitchFamily="49" charset="-122"/>
            </a:endParaRPr>
          </a:p>
          <a:p>
            <a:pPr marL="198120" indent="0" latinLnBrk="0">
              <a:lnSpc>
                <a:spcPct val="110000"/>
              </a:lnSpc>
              <a:spcBef>
                <a:spcPts val="600"/>
              </a:spcBef>
              <a:buNone/>
            </a:pPr>
            <a:r>
              <a:rPr lang="en-US" altLang="zh-CN" sz="2600" dirty="0">
                <a:latin typeface="Times New Roman" panose="02020603050405020304" pitchFamily="18" charset="0"/>
                <a:ea typeface="楷体" panose="02010609060101010101" pitchFamily="49" charset="-122"/>
              </a:rPr>
              <a:t>       例如HSV模型</a:t>
            </a:r>
            <a:endParaRPr lang="en-US" altLang="zh-CN" sz="2600" dirty="0">
              <a:latin typeface="Times New Roman" panose="02020603050405020304" pitchFamily="18" charset="0"/>
              <a:ea typeface="楷体" panose="02010609060101010101" pitchFamily="49" charset="-122"/>
            </a:endParaRPr>
          </a:p>
          <a:p>
            <a:pPr marL="541020" latinLnBrk="0">
              <a:lnSpc>
                <a:spcPct val="110000"/>
              </a:lnSpc>
              <a:spcBef>
                <a:spcPts val="600"/>
              </a:spcBef>
            </a:pPr>
            <a:r>
              <a:rPr lang="en-US" altLang="zh-CN" sz="2400" dirty="0">
                <a:latin typeface="Times New Roman" panose="02020603050405020304" pitchFamily="18" charset="0"/>
                <a:ea typeface="楷体" panose="02010609060101010101" pitchFamily="49" charset="-122"/>
              </a:rPr>
              <a:t>人眼对于色彩的认识，主观上有颜色、</a:t>
            </a:r>
            <a:r>
              <a:rPr lang="zh-CN" altLang="en-US" sz="2400" dirty="0">
                <a:latin typeface="Times New Roman" panose="02020603050405020304" pitchFamily="18" charset="0"/>
                <a:ea typeface="楷体" panose="02010609060101010101" pitchFamily="49" charset="-122"/>
              </a:rPr>
              <a:t>浓淡</a:t>
            </a:r>
            <a:r>
              <a:rPr lang="en-US" altLang="zh-CN" sz="2400" dirty="0">
                <a:latin typeface="Times New Roman" panose="02020603050405020304" pitchFamily="18" charset="0"/>
                <a:ea typeface="楷体" panose="02010609060101010101" pitchFamily="49" charset="-122"/>
              </a:rPr>
              <a:t>、明暗三个维度。</a:t>
            </a:r>
            <a:endParaRPr lang="en-US" altLang="zh-CN" sz="2400" dirty="0">
              <a:latin typeface="Times New Roman" panose="02020603050405020304" pitchFamily="18" charset="0"/>
              <a:ea typeface="楷体" panose="02010609060101010101" pitchFamily="49" charset="-122"/>
            </a:endParaRPr>
          </a:p>
        </p:txBody>
      </p:sp>
      <p:pic>
        <p:nvPicPr>
          <p:cNvPr id="12290" name="Picture 2"/>
          <p:cNvPicPr>
            <a:picLocks noChangeAspect="1"/>
          </p:cNvPicPr>
          <p:nvPr>
            <p:custDataLst>
              <p:tags r:id="rId1"/>
            </p:custDataLst>
          </p:nvPr>
        </p:nvPicPr>
        <p:blipFill>
          <a:blip r:embed="rId2"/>
          <a:stretch>
            <a:fillRect/>
          </a:stretch>
        </p:blipFill>
        <p:spPr>
          <a:xfrm>
            <a:off x="5867400" y="1339850"/>
            <a:ext cx="2909888" cy="2520950"/>
          </a:xfrm>
          <a:prstGeom prst="rect">
            <a:avLst/>
          </a:prstGeom>
          <a:noFill/>
          <a:ln w="9525">
            <a:noFill/>
          </a:ln>
        </p:spPr>
      </p:pic>
      <p:sp>
        <p:nvSpPr>
          <p:cNvPr id="12291"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--HSV</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custDataLst>
              <p:tags r:id="rId1"/>
            </p:custDataLst>
          </p:nvPr>
        </p:nvPicPr>
        <p:blipFill>
          <a:blip r:embed="rId2"/>
          <a:stretch>
            <a:fillRect/>
          </a:stretch>
        </p:blipFill>
        <p:spPr>
          <a:xfrm>
            <a:off x="5939790" y="1052830"/>
            <a:ext cx="2909888" cy="2520950"/>
          </a:xfrm>
          <a:prstGeom prst="rect">
            <a:avLst/>
          </a:prstGeom>
          <a:noFill/>
          <a:ln w="9525">
            <a:noFill/>
          </a:ln>
        </p:spPr>
      </p:pic>
      <p:sp>
        <p:nvSpPr>
          <p:cNvPr id="12289" name="Rectangle 3"/>
          <p:cNvSpPr>
            <a:spLocks noGrp="1"/>
          </p:cNvSpPr>
          <p:nvPr>
            <p:ph idx="1"/>
          </p:nvPr>
        </p:nvSpPr>
        <p:spPr>
          <a:xfrm>
            <a:off x="241300" y="1941830"/>
            <a:ext cx="8445500" cy="3843020"/>
          </a:xfrm>
        </p:spPr>
        <p:txBody>
          <a:bodyPr vert="horz" wrap="square" lIns="91440" tIns="45720" rIns="91440" bIns="45720" anchor="t" anchorCtr="0"/>
          <a:p>
            <a:pPr marL="125730" indent="0" latinLnBrk="0">
              <a:lnSpc>
                <a:spcPct val="120000"/>
              </a:lnSpc>
              <a:spcBef>
                <a:spcPts val="600"/>
              </a:spcBef>
            </a:pPr>
            <a:r>
              <a:rPr lang="en-US" altLang="zh-CN" sz="2600" dirty="0">
                <a:latin typeface="Times New Roman" panose="02020603050405020304" pitchFamily="18" charset="0"/>
                <a:ea typeface="楷体" panose="02010609060101010101" pitchFamily="49" charset="-122"/>
              </a:rPr>
              <a:t>HSV</a:t>
            </a:r>
            <a:r>
              <a:rPr lang="zh-CN" altLang="en-US" sz="2600" dirty="0">
                <a:latin typeface="Times New Roman" panose="02020603050405020304" pitchFamily="18" charset="0"/>
                <a:ea typeface="楷体" panose="02010609060101010101" pitchFamily="49" charset="-122"/>
                <a:sym typeface="+mn-ea"/>
              </a:rPr>
              <a:t>颜色模型</a:t>
            </a:r>
            <a:endParaRPr lang="en-US" altLang="zh-CN" sz="2600" dirty="0">
              <a:latin typeface="Times New Roman" panose="02020603050405020304" pitchFamily="18" charset="0"/>
              <a:ea typeface="楷体" panose="02010609060101010101" pitchFamily="49" charset="-122"/>
            </a:endParaRPr>
          </a:p>
          <a:p>
            <a:pPr lvl="1" indent="0">
              <a:lnSpc>
                <a:spcPct val="110000"/>
              </a:lnSpc>
              <a:spcBef>
                <a:spcPts val="600"/>
              </a:spcBef>
            </a:pPr>
            <a:r>
              <a:rPr lang="en-US" altLang="zh-CN" sz="2400" dirty="0">
                <a:latin typeface="Times New Roman" panose="02020603050405020304" pitchFamily="18" charset="0"/>
                <a:ea typeface="楷体" panose="02010609060101010101" pitchFamily="49" charset="-122"/>
              </a:rPr>
              <a:t> 直观的颜色模型</a:t>
            </a:r>
            <a:r>
              <a:rPr lang="zh-CN" altLang="en-US" sz="2400" dirty="0">
                <a:latin typeface="Times New Roman" panose="02020603050405020304" pitchFamily="18" charset="0"/>
                <a:ea typeface="楷体" panose="02010609060101010101" pitchFamily="49" charset="-122"/>
              </a:rPr>
              <a:t>，符合人类视觉系统</a:t>
            </a:r>
            <a:endParaRPr lang="zh-CN" altLang="en-US" sz="2400" dirty="0">
              <a:latin typeface="Times New Roman" panose="02020603050405020304" pitchFamily="18" charset="0"/>
              <a:ea typeface="楷体" panose="02010609060101010101" pitchFamily="49" charset="-122"/>
            </a:endParaRPr>
          </a:p>
          <a:p>
            <a:pPr lvl="1" indent="0">
              <a:lnSpc>
                <a:spcPct val="110000"/>
              </a:lnSpc>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模型为倒锥形</a:t>
            </a:r>
            <a:endParaRPr lang="en-US" altLang="zh-CN" sz="2400" dirty="0">
              <a:latin typeface="Times New Roman" panose="02020603050405020304" pitchFamily="18" charset="0"/>
              <a:ea typeface="楷体" panose="02010609060101010101" pitchFamily="49" charset="-122"/>
            </a:endParaRPr>
          </a:p>
          <a:p>
            <a:pPr lvl="1" indent="0">
              <a:lnSpc>
                <a:spcPct val="110000"/>
              </a:lnSpc>
              <a:spcBef>
                <a:spcPts val="600"/>
              </a:spcBef>
            </a:pPr>
            <a:r>
              <a:rPr lang="en-US" altLang="zh-CN" sz="2400" dirty="0">
                <a:latin typeface="Times New Roman" panose="02020603050405020304" pitchFamily="18" charset="0"/>
                <a:ea typeface="楷体" panose="02010609060101010101" pitchFamily="49" charset="-122"/>
              </a:rPr>
              <a:t> Hue(</a:t>
            </a:r>
            <a:r>
              <a:rPr lang="zh-CN" altLang="en-US" sz="2400" dirty="0">
                <a:latin typeface="Times New Roman" panose="02020603050405020304" pitchFamily="18" charset="0"/>
                <a:ea typeface="楷体" panose="02010609060101010101" pitchFamily="49" charset="-122"/>
              </a:rPr>
              <a:t>色调</a:t>
            </a:r>
            <a:r>
              <a:rPr lang="en-US" altLang="zh-CN" sz="2400" dirty="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，也叫色相，</a:t>
            </a:r>
            <a:endParaRPr lang="en-US" altLang="zh-CN" sz="2400" dirty="0">
              <a:latin typeface="Times New Roman" panose="02020603050405020304" pitchFamily="18" charset="0"/>
              <a:ea typeface="楷体" panose="02010609060101010101" pitchFamily="49" charset="-122"/>
            </a:endParaRPr>
          </a:p>
          <a:p>
            <a:pPr lvl="1" indent="0">
              <a:lnSpc>
                <a:spcPct val="110000"/>
              </a:lnSpc>
              <a:spcBef>
                <a:spcPts val="600"/>
              </a:spcBef>
              <a:buNone/>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描述了色彩的本征属性，</a:t>
            </a:r>
            <a:endParaRPr lang="en-US" altLang="zh-CN" sz="2400" dirty="0">
              <a:latin typeface="Times New Roman" panose="02020603050405020304" pitchFamily="18" charset="0"/>
              <a:ea typeface="楷体" panose="02010609060101010101" pitchFamily="49" charset="-122"/>
            </a:endParaRPr>
          </a:p>
          <a:p>
            <a:pPr lvl="1" indent="0">
              <a:lnSpc>
                <a:spcPct val="110000"/>
              </a:lnSpc>
              <a:spcBef>
                <a:spcPts val="600"/>
              </a:spcBef>
              <a:buNone/>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即常说的色彩</a:t>
            </a:r>
            <a:r>
              <a:rPr lang="en-US" altLang="zh-CN" sz="2400" dirty="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红橙黄绿青蓝紫等</a:t>
            </a:r>
            <a:endParaRPr lang="en-US" altLang="zh-CN" sz="2400" dirty="0">
              <a:latin typeface="Times New Roman" panose="02020603050405020304" pitchFamily="18" charset="0"/>
              <a:ea typeface="楷体" panose="02010609060101010101" pitchFamily="49" charset="-122"/>
            </a:endParaRPr>
          </a:p>
          <a:p>
            <a:pPr lvl="1" indent="0">
              <a:lnSpc>
                <a:spcPct val="110000"/>
              </a:lnSpc>
              <a:spcBef>
                <a:spcPts val="600"/>
              </a:spcBef>
            </a:pPr>
            <a:r>
              <a:rPr lang="en-US" altLang="zh-CN" sz="2400" dirty="0">
                <a:latin typeface="Times New Roman" panose="02020603050405020304" pitchFamily="18" charset="0"/>
                <a:ea typeface="楷体" panose="02010609060101010101" pitchFamily="49" charset="-122"/>
                <a:sym typeface="Wingdings" panose="05000000000000000000" pitchFamily="2" charset="2"/>
              </a:rPr>
              <a:t> Saturation(</a:t>
            </a:r>
            <a:r>
              <a:rPr lang="zh-CN" altLang="en-US" sz="2400" dirty="0">
                <a:latin typeface="Times New Roman" panose="02020603050405020304" pitchFamily="18" charset="0"/>
                <a:ea typeface="楷体" panose="02010609060101010101" pitchFamily="49" charset="-122"/>
                <a:sym typeface="Wingdings" panose="05000000000000000000" pitchFamily="2" charset="2"/>
              </a:rPr>
              <a:t>饱和度</a:t>
            </a:r>
            <a:r>
              <a:rPr lang="en-US" altLang="zh-CN" sz="2400" dirty="0">
                <a:latin typeface="Times New Roman" panose="02020603050405020304" pitchFamily="18" charset="0"/>
                <a:ea typeface="楷体" panose="02010609060101010101" pitchFamily="49" charset="-122"/>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sym typeface="Wingdings" panose="05000000000000000000" pitchFamily="2" charset="2"/>
              </a:rPr>
              <a:t>，也叫纯度，饱和度越低，色彩越白</a:t>
            </a:r>
            <a:endParaRPr lang="en-US" altLang="zh-CN" sz="2400" dirty="0">
              <a:latin typeface="Times New Roman" panose="02020603050405020304" pitchFamily="18" charset="0"/>
              <a:ea typeface="楷体" panose="02010609060101010101" pitchFamily="49" charset="-122"/>
              <a:sym typeface="Wingdings" panose="05000000000000000000" pitchFamily="2" charset="2"/>
            </a:endParaRPr>
          </a:p>
          <a:p>
            <a:pPr lvl="1" indent="0">
              <a:lnSpc>
                <a:spcPct val="110000"/>
              </a:lnSpc>
              <a:spcBef>
                <a:spcPts val="600"/>
              </a:spcBef>
            </a:pPr>
            <a:r>
              <a:rPr lang="en-US" altLang="zh-CN" sz="2400" dirty="0">
                <a:latin typeface="Times New Roman" panose="02020603050405020304" pitchFamily="18" charset="0"/>
                <a:ea typeface="楷体" panose="02010609060101010101" pitchFamily="49" charset="-122"/>
                <a:sym typeface="Wingdings" panose="05000000000000000000" pitchFamily="2" charset="2"/>
              </a:rPr>
              <a:t> Value of brightness(</a:t>
            </a:r>
            <a:r>
              <a:rPr lang="zh-CN" altLang="en-US" sz="2400" dirty="0">
                <a:latin typeface="Times New Roman" panose="02020603050405020304" pitchFamily="18" charset="0"/>
                <a:ea typeface="楷体" panose="02010609060101010101" pitchFamily="49" charset="-122"/>
                <a:sym typeface="Wingdings" panose="05000000000000000000" pitchFamily="2" charset="2"/>
              </a:rPr>
              <a:t>亮度</a:t>
            </a:r>
            <a:r>
              <a:rPr lang="en-US" altLang="zh-CN" sz="2400" dirty="0">
                <a:latin typeface="Times New Roman" panose="02020603050405020304" pitchFamily="18" charset="0"/>
                <a:ea typeface="楷体" panose="02010609060101010101" pitchFamily="49" charset="-122"/>
                <a:sym typeface="Wingdings" panose="05000000000000000000" pitchFamily="2" charset="2"/>
              </a:rPr>
              <a:t>)</a:t>
            </a:r>
            <a:r>
              <a:rPr lang="zh-CN" altLang="en-US" sz="2400" dirty="0">
                <a:latin typeface="Times New Roman" panose="02020603050405020304" pitchFamily="18" charset="0"/>
                <a:ea typeface="楷体" panose="02010609060101010101" pitchFamily="49" charset="-122"/>
                <a:sym typeface="Wingdings" panose="05000000000000000000" pitchFamily="2" charset="2"/>
              </a:rPr>
              <a:t>，亮度越低，色彩越黑</a:t>
            </a:r>
            <a:endParaRPr lang="en-US" altLang="zh-CN" sz="2400" dirty="0">
              <a:latin typeface="Times New Roman" panose="02020603050405020304" pitchFamily="18" charset="0"/>
              <a:ea typeface="楷体" panose="02010609060101010101" pitchFamily="49" charset="-122"/>
            </a:endParaRPr>
          </a:p>
        </p:txBody>
      </p:sp>
      <p:sp>
        <p:nvSpPr>
          <p:cNvPr id="12291"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--HSV</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custDataLst>
              <p:tags r:id="rId1"/>
            </p:custDataLst>
          </p:nvPr>
        </p:nvPicPr>
        <p:blipFill>
          <a:blip r:embed="rId2"/>
          <a:stretch>
            <a:fillRect/>
          </a:stretch>
        </p:blipFill>
        <p:spPr>
          <a:xfrm>
            <a:off x="5939790" y="1052830"/>
            <a:ext cx="2909888" cy="2520950"/>
          </a:xfrm>
          <a:prstGeom prst="rect">
            <a:avLst/>
          </a:prstGeom>
          <a:noFill/>
          <a:ln w="9525">
            <a:noFill/>
          </a:ln>
        </p:spPr>
      </p:pic>
      <p:sp>
        <p:nvSpPr>
          <p:cNvPr id="12289" name="Rectangle 3"/>
          <p:cNvSpPr>
            <a:spLocks noGrp="1"/>
          </p:cNvSpPr>
          <p:nvPr>
            <p:ph idx="1"/>
          </p:nvPr>
        </p:nvSpPr>
        <p:spPr>
          <a:xfrm>
            <a:off x="241300" y="1941830"/>
            <a:ext cx="8445500" cy="3843020"/>
          </a:xfrm>
        </p:spPr>
        <p:txBody>
          <a:bodyPr vert="horz" wrap="square" lIns="91440" tIns="45720" rIns="91440" bIns="45720" anchor="t" anchorCtr="0"/>
          <a:p>
            <a:pPr marL="125730" indent="0" latinLnBrk="0">
              <a:lnSpc>
                <a:spcPct val="120000"/>
              </a:lnSpc>
              <a:spcBef>
                <a:spcPts val="600"/>
              </a:spcBef>
            </a:pPr>
            <a:r>
              <a:rPr lang="en-US" altLang="zh-CN" sz="2600" dirty="0">
                <a:latin typeface="Times New Roman" panose="02020603050405020304" pitchFamily="18" charset="0"/>
                <a:ea typeface="楷体" panose="02010609060101010101" pitchFamily="49" charset="-122"/>
              </a:rPr>
              <a:t>HSV</a:t>
            </a:r>
            <a:r>
              <a:rPr lang="zh-CN" altLang="en-US" sz="2600" dirty="0">
                <a:latin typeface="Times New Roman" panose="02020603050405020304" pitchFamily="18" charset="0"/>
                <a:ea typeface="楷体" panose="02010609060101010101" pitchFamily="49" charset="-122"/>
                <a:sym typeface="+mn-ea"/>
              </a:rPr>
              <a:t>颜色模型</a:t>
            </a:r>
            <a:endParaRPr lang="en-US" altLang="zh-CN" sz="2600" dirty="0">
              <a:latin typeface="Times New Roman" panose="02020603050405020304" pitchFamily="18" charset="0"/>
              <a:ea typeface="楷体" panose="02010609060101010101" pitchFamily="49" charset="-122"/>
            </a:endParaRPr>
          </a:p>
          <a:p>
            <a:pPr lvl="1" indent="0">
              <a:lnSpc>
                <a:spcPct val="110000"/>
              </a:lnSpc>
              <a:spcBef>
                <a:spcPts val="600"/>
              </a:spcBef>
            </a:pPr>
            <a:r>
              <a:rPr lang="zh-CN" altLang="en-US" sz="2400" dirty="0">
                <a:latin typeface="Times New Roman" panose="02020603050405020304" pitchFamily="18" charset="0"/>
                <a:ea typeface="楷体" panose="02010609060101010101" pitchFamily="49" charset="-122"/>
              </a:rPr>
              <a:t>应用：</a:t>
            </a:r>
            <a:r>
              <a:rPr lang="en-US" altLang="zh-CN" sz="2400" dirty="0">
                <a:latin typeface="Times New Roman" panose="02020603050405020304" pitchFamily="18" charset="0"/>
                <a:ea typeface="楷体" panose="02010609060101010101" pitchFamily="49" charset="-122"/>
              </a:rPr>
              <a:t> UI</a:t>
            </a:r>
            <a:r>
              <a:rPr lang="zh-CN" altLang="en-US" sz="2400" dirty="0">
                <a:latin typeface="Times New Roman" panose="02020603050405020304" pitchFamily="18" charset="0"/>
                <a:ea typeface="楷体" panose="02010609060101010101" pitchFamily="49" charset="-122"/>
              </a:rPr>
              <a:t>系统设计</a:t>
            </a:r>
            <a:endParaRPr lang="zh-CN" altLang="en-US" sz="2400" dirty="0">
              <a:latin typeface="Times New Roman" panose="02020603050405020304" pitchFamily="18" charset="0"/>
              <a:ea typeface="楷体" panose="02010609060101010101" pitchFamily="49" charset="-122"/>
            </a:endParaRPr>
          </a:p>
          <a:p>
            <a:pPr lvl="1" indent="0">
              <a:lnSpc>
                <a:spcPct val="110000"/>
              </a:lnSpc>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可以将颜色在</a:t>
            </a:r>
            <a:r>
              <a:rPr lang="en-US" altLang="zh-CN" sz="2400" dirty="0">
                <a:latin typeface="Times New Roman" panose="02020603050405020304" pitchFamily="18" charset="0"/>
                <a:ea typeface="楷体" panose="02010609060101010101" pitchFamily="49" charset="-122"/>
              </a:rPr>
              <a:t>HSV</a:t>
            </a:r>
            <a:r>
              <a:rPr lang="zh-CN" altLang="en-US" sz="2400" dirty="0">
                <a:latin typeface="Times New Roman" panose="02020603050405020304" pitchFamily="18" charset="0"/>
                <a:ea typeface="楷体" panose="02010609060101010101" pitchFamily="49" charset="-122"/>
              </a:rPr>
              <a:t>模型和</a:t>
            </a:r>
            <a:endParaRPr lang="zh-CN" altLang="en-US" sz="2400" dirty="0">
              <a:latin typeface="Times New Roman" panose="02020603050405020304" pitchFamily="18" charset="0"/>
              <a:ea typeface="楷体" panose="02010609060101010101" pitchFamily="49" charset="-122"/>
            </a:endParaRPr>
          </a:p>
          <a:p>
            <a:pPr lvl="1" indent="0">
              <a:lnSpc>
                <a:spcPct val="110000"/>
              </a:lnSpc>
              <a:spcBef>
                <a:spcPts val="600"/>
              </a:spcBef>
              <a:buNone/>
            </a:pPr>
            <a:r>
              <a:rPr lang="en-US" altLang="zh-CN" sz="2400" dirty="0">
                <a:latin typeface="Times New Roman" panose="02020603050405020304" pitchFamily="18" charset="0"/>
                <a:ea typeface="楷体" panose="02010609060101010101" pitchFamily="49" charset="-122"/>
              </a:rPr>
              <a:t>    RGB</a:t>
            </a:r>
            <a:r>
              <a:rPr lang="zh-CN" altLang="en-US" sz="2400" dirty="0">
                <a:latin typeface="Times New Roman" panose="02020603050405020304" pitchFamily="18" charset="0"/>
                <a:ea typeface="楷体" panose="02010609060101010101" pitchFamily="49" charset="-122"/>
              </a:rPr>
              <a:t>模型中相互转换</a:t>
            </a:r>
            <a:endParaRPr lang="zh-CN" altLang="en-US" sz="2400" dirty="0">
              <a:latin typeface="Times New Roman" panose="02020603050405020304" pitchFamily="18" charset="0"/>
              <a:ea typeface="楷体" panose="02010609060101010101" pitchFamily="49" charset="-122"/>
            </a:endParaRPr>
          </a:p>
        </p:txBody>
      </p:sp>
      <p:sp>
        <p:nvSpPr>
          <p:cNvPr id="12291"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--HSV</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7.3.4 </a:t>
            </a:r>
            <a:r>
              <a:rPr lang="zh-CN" altLang="en-US" sz="3200" dirty="0">
                <a:latin typeface="Times New Roman" panose="02020603050405020304" pitchFamily="18" charset="0"/>
                <a:ea typeface="楷体" panose="02010609060101010101" pitchFamily="49" charset="-122"/>
              </a:rPr>
              <a:t>OpenGL</a:t>
            </a:r>
            <a:r>
              <a:rPr lang="zh-CN" altLang="en-US" sz="3200" dirty="0">
                <a:latin typeface="楷体" panose="02010609060101010101" pitchFamily="49" charset="-122"/>
                <a:ea typeface="楷体" panose="02010609060101010101" pitchFamily="49" charset="-122"/>
              </a:rPr>
              <a:t>颜色模型</a:t>
            </a:r>
            <a:endParaRPr lang="zh-CN" altLang="en-US" dirty="0">
              <a:latin typeface="微软雅黑" panose="020B0503020204020204" charset="-122"/>
              <a:ea typeface="微软雅黑" panose="020B0503020204020204" charset="-122"/>
            </a:endParaRPr>
          </a:p>
        </p:txBody>
      </p:sp>
      <p:sp>
        <p:nvSpPr>
          <p:cNvPr id="12289" name="Rectangle 3"/>
          <p:cNvSpPr>
            <a:spLocks noGrp="1"/>
          </p:cNvSpPr>
          <p:nvPr>
            <p:ph idx="1"/>
            <p:custDataLst>
              <p:tags r:id="rId1"/>
            </p:custDataLst>
          </p:nvPr>
        </p:nvSpPr>
        <p:spPr>
          <a:xfrm>
            <a:off x="241300" y="1507490"/>
            <a:ext cx="8445500" cy="3843020"/>
          </a:xfrm>
        </p:spPr>
        <p:txBody>
          <a:bodyPr vert="horz" wrap="square" lIns="91440" tIns="45720" rIns="91440" bIns="45720" anchor="t" anchorCtr="0"/>
          <a:p>
            <a:pPr marL="125730" indent="0" latinLnBrk="0">
              <a:lnSpc>
                <a:spcPct val="120000"/>
              </a:lnSpc>
              <a:spcBef>
                <a:spcPts val="600"/>
              </a:spcBef>
            </a:pPr>
            <a:r>
              <a:rPr lang="en-US" sz="2600" dirty="0">
                <a:latin typeface="Times New Roman" panose="02020603050405020304" pitchFamily="18" charset="0"/>
                <a:ea typeface="楷体" panose="02010609060101010101" pitchFamily="49" charset="-122"/>
              </a:rPr>
              <a:t>OpenGL</a:t>
            </a:r>
            <a:r>
              <a:rPr lang="zh-CN" altLang="en-US" sz="2600" dirty="0">
                <a:latin typeface="Times New Roman" panose="02020603050405020304" pitchFamily="18" charset="0"/>
                <a:ea typeface="楷体" panose="02010609060101010101" pitchFamily="49" charset="-122"/>
              </a:rPr>
              <a:t>也采用了</a:t>
            </a:r>
            <a:r>
              <a:rPr lang="en-US" altLang="zh-CN" sz="2600" dirty="0">
                <a:latin typeface="Times New Roman" panose="02020603050405020304" pitchFamily="18" charset="0"/>
                <a:ea typeface="楷体" panose="02010609060101010101" pitchFamily="49" charset="-122"/>
              </a:rPr>
              <a:t>RGB</a:t>
            </a:r>
            <a:r>
              <a:rPr lang="zh-CN" altLang="en-US" sz="2600" dirty="0">
                <a:latin typeface="Times New Roman" panose="02020603050405020304" pitchFamily="18" charset="0"/>
                <a:ea typeface="楷体" panose="02010609060101010101" pitchFamily="49" charset="-122"/>
              </a:rPr>
              <a:t>颜色模型，并且增添了</a:t>
            </a:r>
            <a:r>
              <a:rPr lang="en-US" altLang="zh-CN" sz="2600" dirty="0">
                <a:latin typeface="Times New Roman" panose="02020603050405020304" pitchFamily="18" charset="0"/>
                <a:ea typeface="楷体" panose="02010609060101010101" pitchFamily="49" charset="-122"/>
              </a:rPr>
              <a:t>Alpha</a:t>
            </a:r>
            <a:r>
              <a:rPr lang="zh-CN" altLang="en-US" sz="2600" dirty="0">
                <a:latin typeface="Times New Roman" panose="02020603050405020304" pitchFamily="18" charset="0"/>
                <a:ea typeface="楷体" panose="02010609060101010101" pitchFamily="49" charset="-122"/>
              </a:rPr>
              <a:t>分量</a:t>
            </a:r>
            <a:r>
              <a:rPr lang="en-US" altLang="zh-CN" sz="2600" dirty="0">
                <a:latin typeface="Times New Roman" panose="02020603050405020304" pitchFamily="18" charset="0"/>
                <a:ea typeface="楷体" panose="02010609060101010101" pitchFamily="49" charset="-122"/>
              </a:rPr>
              <a:t>A</a:t>
            </a:r>
            <a:r>
              <a:rPr lang="zh-CN" altLang="en-US" sz="2600" dirty="0">
                <a:latin typeface="Times New Roman" panose="02020603050405020304" pitchFamily="18" charset="0"/>
                <a:ea typeface="楷体" panose="02010609060101010101" pitchFamily="49" charset="-122"/>
              </a:rPr>
              <a:t>用来标识透明度，因此称为</a:t>
            </a:r>
            <a:r>
              <a:rPr lang="en-US" altLang="zh-CN" sz="2600" dirty="0">
                <a:latin typeface="Times New Roman" panose="02020603050405020304" pitchFamily="18" charset="0"/>
                <a:ea typeface="楷体" panose="02010609060101010101" pitchFamily="49" charset="-122"/>
              </a:rPr>
              <a:t>RGBA</a:t>
            </a:r>
            <a:r>
              <a:rPr lang="zh-CN" altLang="en-US" sz="2600" dirty="0">
                <a:latin typeface="Times New Roman" panose="02020603050405020304" pitchFamily="18" charset="0"/>
                <a:ea typeface="楷体" panose="02010609060101010101" pitchFamily="49" charset="-122"/>
              </a:rPr>
              <a:t>颜色模式。</a:t>
            </a: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endParaRPr lang="zh-CN" altLang="en-US" sz="2600" dirty="0">
              <a:latin typeface="Times New Roman" panose="02020603050405020304" pitchFamily="18" charset="0"/>
              <a:ea typeface="楷体" panose="02010609060101010101" pitchFamily="49" charset="-122"/>
            </a:endParaRPr>
          </a:p>
          <a:p>
            <a:pPr marL="125730" indent="0" latinLnBrk="0">
              <a:lnSpc>
                <a:spcPct val="120000"/>
              </a:lnSpc>
              <a:spcBef>
                <a:spcPts val="600"/>
              </a:spcBef>
            </a:pPr>
            <a:r>
              <a:rPr lang="en-US" altLang="zh-CN" sz="2600" dirty="0">
                <a:latin typeface="Times New Roman" panose="02020603050405020304" pitchFamily="18" charset="0"/>
                <a:ea typeface="楷体" panose="02010609060101010101" pitchFamily="49" charset="-122"/>
              </a:rPr>
              <a:t>OpenGL</a:t>
            </a:r>
            <a:r>
              <a:rPr lang="zh-CN" altLang="en-US" sz="2600" dirty="0">
                <a:latin typeface="Times New Roman" panose="02020603050405020304" pitchFamily="18" charset="0"/>
                <a:ea typeface="楷体" panose="02010609060101010101" pitchFamily="49" charset="-122"/>
              </a:rPr>
              <a:t>也支持颜色索引模式</a:t>
            </a:r>
            <a:endParaRPr lang="zh-CN" altLang="en-US" sz="2600" dirty="0">
              <a:latin typeface="Times New Roman" panose="02020603050405020304" pitchFamily="18" charset="0"/>
              <a:ea typeface="楷体" panose="02010609060101010101" pitchFamily="49" charset="-122"/>
            </a:endParaRPr>
          </a:p>
        </p:txBody>
      </p:sp>
      <p:sp>
        <p:nvSpPr>
          <p:cNvPr id="2" name="TextBox 3"/>
          <p:cNvSpPr txBox="1"/>
          <p:nvPr>
            <p:custDataLst>
              <p:tags r:id="rId2"/>
            </p:custDataLst>
          </p:nvPr>
        </p:nvSpPr>
        <p:spPr>
          <a:xfrm>
            <a:off x="467995" y="2708910"/>
            <a:ext cx="8494713" cy="1614488"/>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void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glColor</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{3 4}{b s I f d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ub</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us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ui</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(type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r,type</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g,type</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b)</a:t>
            </a:r>
            <a:endPar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void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glColor</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{3 4}{b s I f d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ub</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us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ui</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(type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r,type</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g,type</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b,type</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a)</a:t>
            </a:r>
            <a:endParaRPr kumimoji="0" lang="zh-CN" altLang="en-US"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void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glColor</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{3 4}{b s I f d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ub</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us </a:t>
            </a:r>
            <a:r>
              <a:rPr kumimoji="0" lang="en-US" altLang="zh-CN" sz="22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ui</a:t>
            </a:r>
            <a:r>
              <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}v (type *v)</a:t>
            </a:r>
            <a:endParaRPr kumimoji="0" lang="en-US" altLang="zh-CN" sz="22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endParaRPr>
          </a:p>
        </p:txBody>
      </p:sp>
      <p:sp>
        <p:nvSpPr>
          <p:cNvPr id="3" name="TextBox 5"/>
          <p:cNvSpPr txBox="1"/>
          <p:nvPr>
            <p:custDataLst>
              <p:tags r:id="rId3"/>
            </p:custDataLst>
          </p:nvPr>
        </p:nvSpPr>
        <p:spPr>
          <a:xfrm>
            <a:off x="477520" y="4690110"/>
            <a:ext cx="5354638" cy="461963"/>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void </a:t>
            </a:r>
            <a:r>
              <a:rPr kumimoji="0" lang="en-US" altLang="zh-CN" sz="24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glShadeModel</a:t>
            </a:r>
            <a:r>
              <a:rPr kumimoji="0" lang="en-US" altLang="zh-CN" sz="24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a:t>
            </a:r>
            <a:r>
              <a:rPr kumimoji="0" lang="en-US" altLang="zh-CN" sz="2400" b="0" i="0" u="none" strike="noStrike" kern="1200" cap="none" spc="0" normalizeH="0" baseline="0" noProof="0" dirty="0" err="1">
                <a:ln>
                  <a:noFill/>
                </a:ln>
                <a:solidFill>
                  <a:schemeClr val="dk1"/>
                </a:solidFill>
                <a:effectLst/>
                <a:uLnTx/>
                <a:uFillTx/>
                <a:latin typeface="微软雅黑" panose="020B0503020204020204" charset="-122"/>
                <a:ea typeface="微软雅黑" panose="020B0503020204020204" charset="-122"/>
                <a:cs typeface="+mn-cs"/>
              </a:rPr>
              <a:t>Glenum</a:t>
            </a:r>
            <a:r>
              <a:rPr kumimoji="0" lang="en-US" altLang="zh-CN" sz="24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rPr>
              <a:t> mode)</a:t>
            </a:r>
            <a:endParaRPr kumimoji="0" lang="zh-CN" altLang="en-US" sz="2400" b="0" i="0" u="none" strike="noStrike" kern="1200" cap="none" spc="0" normalizeH="0" baseline="0" noProof="0" dirty="0">
              <a:ln>
                <a:noFill/>
              </a:ln>
              <a:solidFill>
                <a:schemeClr val="dk1"/>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内容占位符 2"/>
          <p:cNvSpPr>
            <a:spLocks noGrp="1"/>
          </p:cNvSpPr>
          <p:nvPr>
            <p:ph idx="1"/>
          </p:nvPr>
        </p:nvSpPr>
        <p:spPr>
          <a:xfrm>
            <a:off x="468313" y="1341438"/>
            <a:ext cx="8229600" cy="5197475"/>
          </a:xfrm>
        </p:spPr>
        <p:txBody>
          <a:bodyPr vert="horz" wrap="square" lIns="91440" tIns="45720" rIns="91440" bIns="45720" anchor="t" anchorCtr="0"/>
          <a:p>
            <a:pPr marL="0" indent="0">
              <a:buNone/>
            </a:pPr>
            <a:endParaRPr lang="zh-CN" altLang="en-US" sz="2800" dirty="0">
              <a:latin typeface="楷体" panose="02010609060101010101" pitchFamily="49" charset="-122"/>
              <a:ea typeface="楷体" panose="02010609060101010101" pitchFamily="49" charset="-122"/>
              <a:sym typeface="宋体" panose="02010600030101010101" pitchFamily="2" charset="-122"/>
            </a:endParaRPr>
          </a:p>
          <a:p>
            <a:pPr marL="0" indent="0">
              <a:buNone/>
            </a:pPr>
            <a:r>
              <a:rPr lang="zh-CN" altLang="en-US" sz="2800" dirty="0">
                <a:latin typeface="楷体" panose="02010609060101010101" pitchFamily="49" charset="-122"/>
                <a:ea typeface="楷体" panose="02010609060101010101" pitchFamily="49" charset="-122"/>
                <a:sym typeface="宋体" panose="02010600030101010101" pitchFamily="2" charset="-122"/>
              </a:rPr>
              <a:t>本节内容</a:t>
            </a:r>
            <a:endParaRPr lang="zh-CN" altLang="en-US" sz="2800" dirty="0">
              <a:latin typeface="楷体" panose="02010609060101010101" pitchFamily="49" charset="-122"/>
              <a:ea typeface="楷体" panose="02010609060101010101" pitchFamily="49" charset="-122"/>
            </a:endParaRPr>
          </a:p>
          <a:p>
            <a:pPr marL="0" indent="0"/>
            <a:endParaRPr lang="zh-CN" altLang="en-US" sz="2800" dirty="0">
              <a:latin typeface="Times New Roman" panose="02020603050405020304" pitchFamily="18" charset="0"/>
              <a:ea typeface="楷体" panose="02010609060101010101" pitchFamily="49" charset="-122"/>
            </a:endParaRPr>
          </a:p>
          <a:p>
            <a:pPr marL="0" indent="0"/>
            <a:r>
              <a:rPr lang="zh-CN" altLang="en-US" sz="2800" dirty="0">
                <a:latin typeface="Times New Roman" panose="02020603050405020304" pitchFamily="18" charset="0"/>
                <a:ea typeface="楷体" panose="02010609060101010101" pitchFamily="49" charset="-122"/>
              </a:rPr>
              <a:t>简单</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局部</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光照明模型（</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光照模型）</a:t>
            </a:r>
            <a:endParaRPr lang="en-US" altLang="zh-CN" sz="2800" dirty="0">
              <a:latin typeface="Times New Roman" panose="02020603050405020304" pitchFamily="18" charset="0"/>
              <a:ea typeface="楷体" panose="02010609060101010101" pitchFamily="49" charset="-122"/>
            </a:endParaRPr>
          </a:p>
          <a:p>
            <a:pPr marL="0" indent="0"/>
            <a:r>
              <a:rPr lang="zh-CN" altLang="en-US" sz="2800" dirty="0">
                <a:latin typeface="Times New Roman" panose="02020603050405020304" pitchFamily="18" charset="0"/>
                <a:ea typeface="楷体" panose="02010609060101010101" pitchFamily="49" charset="-122"/>
              </a:rPr>
              <a:t>多边形绘制方法</a:t>
            </a:r>
            <a:endParaRPr lang="zh-CN" altLang="en-US" sz="2800" dirty="0">
              <a:latin typeface="Times New Roman" panose="02020603050405020304" pitchFamily="18" charset="0"/>
              <a:ea typeface="楷体" panose="02010609060101010101" pitchFamily="49" charset="-122"/>
            </a:endParaRPr>
          </a:p>
          <a:p>
            <a:pPr marL="0" indent="0"/>
            <a:r>
              <a:rPr lang="zh-CN" altLang="en-US" sz="2800" dirty="0">
                <a:latin typeface="Times New Roman" panose="02020603050405020304" pitchFamily="18" charset="0"/>
                <a:ea typeface="楷体" panose="02010609060101010101" pitchFamily="49" charset="-122"/>
              </a:rPr>
              <a:t>透明和阴影</a:t>
            </a:r>
            <a:endParaRPr lang="en-US" altLang="zh-CN" sz="2800" dirty="0">
              <a:latin typeface="Times New Roman" panose="02020603050405020304" pitchFamily="18" charset="0"/>
              <a:ea typeface="楷体" panose="02010609060101010101" pitchFamily="49" charset="-122"/>
            </a:endParaRPr>
          </a:p>
          <a:p>
            <a:pPr marL="0" indent="0"/>
            <a:r>
              <a:rPr lang="zh-CN" altLang="en-US" sz="2800" dirty="0">
                <a:latin typeface="Times New Roman" panose="02020603050405020304" pitchFamily="18" charset="0"/>
                <a:ea typeface="楷体" panose="02010609060101010101" pitchFamily="49" charset="-122"/>
              </a:rPr>
              <a:t>纹理</a:t>
            </a:r>
            <a:endParaRPr lang="zh-CN" altLang="en-US" sz="2800" dirty="0">
              <a:latin typeface="Times New Roman" panose="02020603050405020304" pitchFamily="18" charset="0"/>
              <a:ea typeface="楷体" panose="02010609060101010101" pitchFamily="49" charset="-122"/>
            </a:endParaRPr>
          </a:p>
          <a:p>
            <a:pPr marL="0" indent="0"/>
            <a:r>
              <a:rPr lang="zh-CN" altLang="en-US" sz="2800" dirty="0">
                <a:latin typeface="Times New Roman" panose="02020603050405020304" pitchFamily="18" charset="0"/>
                <a:ea typeface="楷体" panose="02010609060101010101" pitchFamily="49" charset="-122"/>
              </a:rPr>
              <a:t>整体光照明模型</a:t>
            </a:r>
            <a:r>
              <a:rPr lang="en-US" altLang="zh-CN" sz="2800" dirty="0">
                <a:latin typeface="Times New Roman" panose="02020603050405020304" pitchFamily="18" charset="0"/>
                <a:ea typeface="楷体" panose="02010609060101010101" pitchFamily="49" charset="-122"/>
              </a:rPr>
              <a:t>(Whitted</a:t>
            </a:r>
            <a:r>
              <a:rPr lang="zh-CN" altLang="en-US" sz="2800" dirty="0">
                <a:latin typeface="Times New Roman" panose="02020603050405020304" pitchFamily="18" charset="0"/>
                <a:ea typeface="楷体" panose="02010609060101010101" pitchFamily="49" charset="-122"/>
              </a:rPr>
              <a:t>光照模型</a:t>
            </a:r>
            <a:r>
              <a:rPr lang="en-US" altLang="zh-CN" sz="2800" dirty="0">
                <a:latin typeface="Times New Roman" panose="02020603050405020304" pitchFamily="18" charset="0"/>
                <a:ea typeface="楷体" panose="02010609060101010101" pitchFamily="49" charset="-122"/>
              </a:rPr>
              <a:t>)</a:t>
            </a:r>
            <a:endParaRPr lang="en-US" altLang="zh-CN" sz="2800" dirty="0">
              <a:latin typeface="Times New Roman" panose="02020603050405020304" pitchFamily="18" charset="0"/>
              <a:ea typeface="楷体" panose="02010609060101010101" pitchFamily="49" charset="-122"/>
            </a:endParaRPr>
          </a:p>
          <a:p>
            <a:pPr marL="0" indent="0"/>
            <a:r>
              <a:rPr lang="zh-CN" altLang="en-US" sz="2800" dirty="0">
                <a:latin typeface="Times New Roman" panose="02020603050405020304" pitchFamily="18" charset="0"/>
                <a:ea typeface="楷体" panose="02010609060101010101" pitchFamily="49" charset="-122"/>
              </a:rPr>
              <a:t>光线跟踪算法</a:t>
            </a:r>
            <a:endParaRPr lang="zh-CN" altLang="en-US" sz="2800" dirty="0">
              <a:latin typeface="Times New Roman" panose="02020603050405020304" pitchFamily="18" charset="0"/>
              <a:ea typeface="楷体" panose="02010609060101010101" pitchFamily="49" charset="-122"/>
            </a:endParaRPr>
          </a:p>
        </p:txBody>
      </p:sp>
      <p:pic>
        <p:nvPicPr>
          <p:cNvPr id="14338" name="Picture 5" descr="raytrace"/>
          <p:cNvPicPr>
            <a:picLocks noChangeAspect="1"/>
          </p:cNvPicPr>
          <p:nvPr/>
        </p:nvPicPr>
        <p:blipFill>
          <a:blip r:embed="rId1"/>
          <a:stretch>
            <a:fillRect/>
          </a:stretch>
        </p:blipFill>
        <p:spPr>
          <a:xfrm>
            <a:off x="6029325" y="490538"/>
            <a:ext cx="2924175" cy="2208212"/>
          </a:xfrm>
          <a:prstGeom prst="rect">
            <a:avLst/>
          </a:prstGeom>
          <a:noFill/>
          <a:ln w="9525">
            <a:noFill/>
          </a:ln>
        </p:spPr>
      </p:pic>
      <p:sp>
        <p:nvSpPr>
          <p:cNvPr id="14339" name="标题 1"/>
          <p:cNvSpPr/>
          <p:nvPr/>
        </p:nvSpPr>
        <p:spPr>
          <a:xfrm>
            <a:off x="457200" y="274638"/>
            <a:ext cx="8229600" cy="1143000"/>
          </a:xfrm>
          <a:prstGeom prst="rect">
            <a:avLst/>
          </a:prstGeom>
          <a:noFill/>
          <a:ln w="9525">
            <a:noFill/>
          </a:ln>
        </p:spPr>
        <p:txBody>
          <a:bodyPr anchor="ctr" anchorCtr="0"/>
          <a:p>
            <a:pPr algn="ctr" eaLnBrk="0" hangingPunct="0">
              <a:spcBef>
                <a:spcPct val="0"/>
              </a:spcBef>
              <a:spcAft>
                <a:spcPct val="0"/>
              </a:spcAft>
              <a:buFontTx/>
            </a:pPr>
            <a:r>
              <a:rPr lang="en-US" altLang="zh-CN" sz="3200" dirty="0">
                <a:latin typeface="Times New Roman" panose="02020603050405020304" pitchFamily="18" charset="0"/>
                <a:ea typeface="楷体" panose="02010609060101010101" pitchFamily="49" charset="-122"/>
              </a:rPr>
              <a:t>7.4 </a:t>
            </a:r>
            <a:r>
              <a:rPr lang="zh-CN" altLang="en-US" sz="3200" dirty="0">
                <a:latin typeface="Times New Roman" panose="02020603050405020304" pitchFamily="18" charset="0"/>
                <a:ea typeface="楷体" panose="02010609060101010101" pitchFamily="49" charset="-122"/>
              </a:rPr>
              <a:t>光照模型</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vert="horz" wrap="square" lIns="91440" tIns="45720" rIns="91440" bIns="45720" anchor="ctr" anchorCtr="0"/>
          <a:p>
            <a:endParaRPr lang="zh-CN" altLang="en-US" dirty="0">
              <a:ea typeface="宋体" panose="02010600030101010101" pitchFamily="2" charset="-122"/>
            </a:endParaRPr>
          </a:p>
        </p:txBody>
      </p:sp>
      <p:sp>
        <p:nvSpPr>
          <p:cNvPr id="15362" name="内容占位符 2"/>
          <p:cNvSpPr>
            <a:spLocks noGrp="1"/>
          </p:cNvSpPr>
          <p:nvPr>
            <p:ph idx="1"/>
          </p:nvPr>
        </p:nvSpPr>
        <p:spPr/>
        <p:txBody>
          <a:bodyPr vert="horz" wrap="square" lIns="91440" tIns="45720" rIns="91440" bIns="45720" anchor="t" anchorCtr="0"/>
          <a:p>
            <a:endParaRPr lang="zh-CN" altLang="en-US" dirty="0">
              <a:ea typeface="宋体" panose="02010600030101010101" pitchFamily="2" charset="-122"/>
            </a:endParaRPr>
          </a:p>
        </p:txBody>
      </p:sp>
      <p:pic>
        <p:nvPicPr>
          <p:cNvPr id="15363" name="Picture 2"/>
          <p:cNvPicPr>
            <a:picLocks noChangeAspect="1"/>
          </p:cNvPicPr>
          <p:nvPr/>
        </p:nvPicPr>
        <p:blipFill>
          <a:blip r:embed="rId1"/>
          <a:stretch>
            <a:fillRect/>
          </a:stretch>
        </p:blipFill>
        <p:spPr>
          <a:xfrm>
            <a:off x="468313" y="692150"/>
            <a:ext cx="8196262" cy="5832475"/>
          </a:xfrm>
          <a:prstGeom prst="rect">
            <a:avLst/>
          </a:prstGeom>
          <a:noFill/>
          <a:ln w="9525">
            <a:noFill/>
          </a:ln>
        </p:spPr>
      </p:pic>
      <p:sp>
        <p:nvSpPr>
          <p:cNvPr id="15364" name="TextBox 3"/>
          <p:cNvSpPr txBox="1"/>
          <p:nvPr/>
        </p:nvSpPr>
        <p:spPr>
          <a:xfrm>
            <a:off x="341313" y="6513513"/>
            <a:ext cx="8323262" cy="277812"/>
          </a:xfrm>
          <a:prstGeom prst="rect">
            <a:avLst/>
          </a:prstGeom>
          <a:noFill/>
          <a:ln w="9525">
            <a:noFill/>
          </a:ln>
        </p:spPr>
        <p:txBody>
          <a:bodyPr anchor="t" anchorCtr="0">
            <a:spAutoFit/>
          </a:bodyPr>
          <a:p>
            <a:pPr>
              <a:buFontTx/>
            </a:pPr>
            <a:r>
              <a:rPr lang="en-US" altLang="zh-CN" sz="1200" dirty="0">
                <a:latin typeface="宋体" panose="02010600030101010101" pitchFamily="2" charset="-122"/>
              </a:rPr>
              <a:t>https://cs184.eecs.berkeley.edu/public/sp21/lectures/lec-9-ray-tracing/lec-9-ray-tracing.pdf</a:t>
            </a:r>
            <a:endParaRPr lang="zh-CN" altLang="en-US" sz="1200" dirty="0">
              <a:latin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noProof="0" smtClean="0">
                <a:ln>
                  <a:noFill/>
                </a:ln>
                <a:effectLst/>
                <a:uLnTx/>
                <a:uFillTx/>
                <a:latin typeface="Times New Roman" panose="02020603050405020304" pitchFamily="18" charset="0"/>
                <a:ea typeface="楷体" panose="02010609060101010101" pitchFamily="49" charset="-122"/>
                <a:cs typeface="+mn-cs"/>
                <a:sym typeface="+mn-ea"/>
              </a:rPr>
              <a:t>7.4 </a:t>
            </a:r>
            <a:r>
              <a:rPr lang="zh-CN" altLang="en-US" sz="3200" noProof="0">
                <a:ln>
                  <a:noFill/>
                </a:ln>
                <a:effectLst/>
                <a:uLnTx/>
                <a:uFillTx/>
                <a:latin typeface="Times New Roman" panose="02020603050405020304" pitchFamily="18" charset="0"/>
                <a:ea typeface="楷体" panose="02010609060101010101" pitchFamily="49" charset="-122"/>
                <a:cs typeface="+mn-cs"/>
                <a:sym typeface="+mn-ea"/>
              </a:rPr>
              <a:t>光照模型</a:t>
            </a:r>
            <a:endParaRPr lang="zh-CN" altLang="en-US" sz="3200" noProof="0">
              <a:ln>
                <a:noFill/>
              </a:ln>
              <a:effectLst/>
              <a:uLnTx/>
              <a:uFillTx/>
              <a:latin typeface="Times New Roman" panose="02020603050405020304" pitchFamily="18" charset="0"/>
              <a:ea typeface="楷体" panose="02010609060101010101" pitchFamily="49" charset="-122"/>
              <a:cs typeface="+mn-cs"/>
              <a:sym typeface="+mn-ea"/>
            </a:endParaRPr>
          </a:p>
        </p:txBody>
      </p:sp>
      <p:sp>
        <p:nvSpPr>
          <p:cNvPr id="3" name="内容占位符 2"/>
          <p:cNvSpPr>
            <a:spLocks noGrp="1"/>
          </p:cNvSpPr>
          <p:nvPr>
            <p:ph idx="1"/>
          </p:nvPr>
        </p:nvSpPr>
        <p:spPr/>
        <p:txBody>
          <a:bodyPr/>
          <a:p>
            <a:r>
              <a:rPr lang="zh-CN" altLang="en-US" sz="2400" b="1" dirty="0">
                <a:latin typeface="Times New Roman" panose="02020603050405020304" pitchFamily="18" charset="0"/>
                <a:ea typeface="楷体" panose="02010609060101010101" pitchFamily="49" charset="-122"/>
                <a:sym typeface="+mn-ea"/>
              </a:rPr>
              <a:t>光照计算：增强真实感、立体感</a:t>
            </a:r>
            <a:endParaRPr lang="zh-CN" altLang="en-US" sz="2400" b="1" dirty="0">
              <a:latin typeface="Times New Roman" panose="02020603050405020304" pitchFamily="18" charset="0"/>
              <a:ea typeface="楷体" panose="02010609060101010101" pitchFamily="49" charset="-122"/>
            </a:endParaRPr>
          </a:p>
          <a:p>
            <a:pPr lvl="1"/>
            <a:r>
              <a:rPr lang="zh-CN" altLang="en-US" sz="2055"/>
              <a:t>当光照射到物体表面时，光线可能被吸收、</a:t>
            </a:r>
            <a:r>
              <a:rPr lang="zh-CN" altLang="en-US" sz="2055">
                <a:sym typeface="+mn-ea"/>
              </a:rPr>
              <a:t>反</a:t>
            </a:r>
            <a:r>
              <a:rPr lang="zh-CN" altLang="en-US" sz="2055"/>
              <a:t>射和透射，被物体吸收的部分转化为热；反射、透射的光进入人的视觉系统时，在该物体的可见面上将会产生自然光照现象，甚至产生物体的立体感。</a:t>
            </a:r>
            <a:endParaRPr lang="zh-CN" altLang="en-US" sz="2055"/>
          </a:p>
          <a:p>
            <a:r>
              <a:rPr lang="zh-CN" altLang="en-US" sz="2400" b="1" dirty="0">
                <a:latin typeface="Times New Roman" panose="02020603050405020304" pitchFamily="18" charset="0"/>
                <a:ea typeface="楷体" panose="02010609060101010101" pitchFamily="49" charset="-122"/>
                <a:sym typeface="+mn-ea"/>
              </a:rPr>
              <a:t>计算方法：光照模型</a:t>
            </a:r>
            <a:endParaRPr lang="zh-CN" altLang="en-US" sz="2400" b="1" dirty="0">
              <a:latin typeface="Times New Roman" panose="02020603050405020304" pitchFamily="18" charset="0"/>
              <a:ea typeface="楷体" panose="02010609060101010101" pitchFamily="49" charset="-122"/>
            </a:endParaRPr>
          </a:p>
          <a:p>
            <a:pPr lvl="1"/>
            <a:r>
              <a:rPr lang="zh-CN" altLang="en-US" sz="2055"/>
              <a:t>在计算机图形学中，为表达自然光照现象，需要根据光学物理的有关定律建立一个数学模型去计算景物表面上任意一点投向观察者眼中的光亮度的大小。这个数学模型就称为光照明模型（Illumination</a:t>
            </a:r>
            <a:r>
              <a:rPr lang="en-US" altLang="zh-CN" sz="2055"/>
              <a:t> </a:t>
            </a:r>
            <a:r>
              <a:rPr lang="zh-CN" altLang="en-US" sz="2055"/>
              <a:t>Model）</a:t>
            </a:r>
            <a:endParaRPr lang="zh-CN" altLang="en-US" sz="2055"/>
          </a:p>
          <a:p>
            <a:endParaRPr lang="zh-CN" altLang="en-US" sz="2400"/>
          </a:p>
        </p:txBody>
      </p:sp>
      <p:pic>
        <p:nvPicPr>
          <p:cNvPr id="16386" name="Picture 4" descr="http://blog.programfan.com/upfile/200702/2007022315149.jpg"/>
          <p:cNvPicPr>
            <a:picLocks noChangeAspect="1"/>
          </p:cNvPicPr>
          <p:nvPr>
            <p:custDataLst>
              <p:tags r:id="rId1"/>
            </p:custDataLst>
          </p:nvPr>
        </p:nvPicPr>
        <p:blipFill>
          <a:blip r:embed="rId2" r:link="rId3"/>
          <a:srcRect t="24338" b="22114"/>
          <a:stretch>
            <a:fillRect/>
          </a:stretch>
        </p:blipFill>
        <p:spPr>
          <a:xfrm>
            <a:off x="5868035" y="332740"/>
            <a:ext cx="2957195" cy="1584325"/>
          </a:xfrm>
          <a:prstGeom prst="rect">
            <a:avLst/>
          </a:prstGeom>
          <a:noFill/>
          <a:ln w="9525">
            <a:noFill/>
          </a:ln>
        </p:spPr>
      </p:pic>
      <p:pic>
        <p:nvPicPr>
          <p:cNvPr id="16387" name="Picture 9" descr="2"/>
          <p:cNvPicPr>
            <a:picLocks noChangeAspect="1"/>
          </p:cNvPicPr>
          <p:nvPr>
            <p:custDataLst>
              <p:tags r:id="rId4"/>
            </p:custDataLst>
          </p:nvPr>
        </p:nvPicPr>
        <p:blipFill>
          <a:blip r:embed="rId5"/>
          <a:stretch>
            <a:fillRect/>
          </a:stretch>
        </p:blipFill>
        <p:spPr>
          <a:xfrm>
            <a:off x="4489450" y="4940935"/>
            <a:ext cx="1532255" cy="1593850"/>
          </a:xfrm>
          <a:prstGeom prst="rect">
            <a:avLst/>
          </a:prstGeom>
          <a:noFill/>
          <a:ln w="9525">
            <a:noFill/>
          </a:ln>
        </p:spPr>
      </p:pic>
      <p:sp>
        <p:nvSpPr>
          <p:cNvPr id="6" name="矩形 5"/>
          <p:cNvSpPr/>
          <p:nvPr>
            <p:custDataLst>
              <p:tags r:id="rId6"/>
            </p:custDataLst>
          </p:nvPr>
        </p:nvSpPr>
        <p:spPr>
          <a:xfrm>
            <a:off x="4355783" y="6487478"/>
            <a:ext cx="1466850" cy="369888"/>
          </a:xfrm>
          <a:prstGeom prst="rect">
            <a:avLst/>
          </a:prstGeom>
        </p:spPr>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a:t>
            </a:r>
            <a:r>
              <a:rPr kumimoji="0" 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a</a:t>
            </a:r>
            <a:r>
              <a:rPr kumimoji="0" lang="zh-CN" alt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）无光照</a:t>
            </a:r>
            <a:endParaRPr kumimoji="0" lang="zh-CN" alt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endParaRPr>
          </a:p>
        </p:txBody>
      </p:sp>
      <p:pic>
        <p:nvPicPr>
          <p:cNvPr id="16389" name="Picture 10" descr="1"/>
          <p:cNvPicPr>
            <a:picLocks noChangeAspect="1"/>
          </p:cNvPicPr>
          <p:nvPr>
            <p:custDataLst>
              <p:tags r:id="rId7"/>
            </p:custDataLst>
          </p:nvPr>
        </p:nvPicPr>
        <p:blipFill>
          <a:blip r:embed="rId8"/>
          <a:stretch>
            <a:fillRect/>
          </a:stretch>
        </p:blipFill>
        <p:spPr>
          <a:xfrm>
            <a:off x="6948170" y="4891405"/>
            <a:ext cx="1543050" cy="1596390"/>
          </a:xfrm>
          <a:prstGeom prst="rect">
            <a:avLst/>
          </a:prstGeom>
          <a:noFill/>
          <a:ln w="9525">
            <a:noFill/>
          </a:ln>
        </p:spPr>
      </p:pic>
      <p:sp>
        <p:nvSpPr>
          <p:cNvPr id="8" name="矩形 7"/>
          <p:cNvSpPr/>
          <p:nvPr>
            <p:custDataLst>
              <p:tags r:id="rId9"/>
            </p:custDataLst>
          </p:nvPr>
        </p:nvSpPr>
        <p:spPr>
          <a:xfrm>
            <a:off x="6803708" y="6487478"/>
            <a:ext cx="1522413" cy="369888"/>
          </a:xfrm>
          <a:prstGeom prst="rect">
            <a:avLst/>
          </a:prstGeom>
        </p:spPr>
        <p:txBody>
          <a:bodyPr>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a:t>
            </a:r>
            <a:r>
              <a:rPr kumimoji="0" 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b</a:t>
            </a:r>
            <a:r>
              <a:rPr kumimoji="0" lang="zh-CN" alt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）有光照</a:t>
            </a:r>
            <a:endParaRPr kumimoji="0" lang="zh-CN" altLang="en-US" sz="1800" b="0" i="0" u="none" strike="noStrike" kern="1200" cap="none" spc="0" normalizeH="0" baseline="0" noProof="0" dirty="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
          <p:cNvSpPr>
            <a:spLocks noGrp="1"/>
          </p:cNvSpPr>
          <p:nvPr>
            <p:ph type="title"/>
          </p:nvPr>
        </p:nvSpPr>
        <p:spPr/>
        <p:txBody>
          <a:bodyPr vert="horz" wrap="square" lIns="91440" tIns="45720" rIns="91440" bIns="45720" anchor="ctr" anchorCtr="0"/>
          <a:p>
            <a:r>
              <a:rPr lang="en-US" altLang="zh-CN" sz="3200" noProof="0" smtClean="0">
                <a:ln>
                  <a:noFill/>
                </a:ln>
                <a:effectLst/>
                <a:uLnTx/>
                <a:uFillTx/>
                <a:latin typeface="Times New Roman" panose="02020603050405020304" pitchFamily="18" charset="0"/>
                <a:ea typeface="楷体" panose="02010609060101010101" pitchFamily="49" charset="-122"/>
                <a:cs typeface="+mn-cs"/>
                <a:sym typeface="+mn-ea"/>
              </a:rPr>
              <a:t>7.4 </a:t>
            </a:r>
            <a:r>
              <a:rPr lang="zh-CN" altLang="en-US" sz="3200" dirty="0">
                <a:latin typeface="楷体" panose="02010609060101010101" pitchFamily="49" charset="-122"/>
                <a:ea typeface="楷体" panose="02010609060101010101" pitchFamily="49" charset="-122"/>
              </a:rPr>
              <a:t>光照模型</a:t>
            </a:r>
            <a:endParaRPr lang="zh-CN" altLang="en-US" sz="3200" dirty="0">
              <a:latin typeface="楷体" panose="02010609060101010101" pitchFamily="49" charset="-122"/>
              <a:ea typeface="楷体" panose="02010609060101010101" pitchFamily="49" charset="-122"/>
            </a:endParaRPr>
          </a:p>
        </p:txBody>
      </p:sp>
      <p:sp>
        <p:nvSpPr>
          <p:cNvPr id="17410" name="Rectangle 3"/>
          <p:cNvSpPr>
            <a:spLocks noGrp="1"/>
          </p:cNvSpPr>
          <p:nvPr>
            <p:ph idx="1"/>
          </p:nvPr>
        </p:nvSpPr>
        <p:spPr>
          <a:xfrm>
            <a:off x="251460" y="1268730"/>
            <a:ext cx="8555990" cy="4857750"/>
          </a:xfrm>
        </p:spPr>
        <p:txBody>
          <a:bodyPr vert="horz" wrap="square" lIns="91440" tIns="45720" rIns="91440" bIns="45720" anchor="t" anchorCtr="0"/>
          <a:p>
            <a:r>
              <a:rPr lang="en-US" altLang="en-US" sz="2400" b="1" dirty="0">
                <a:latin typeface="楷体" panose="02010609060101010101" pitchFamily="49" charset="-122"/>
                <a:ea typeface="楷体" panose="02010609060101010101" pitchFamily="49" charset="-122"/>
                <a:sym typeface="+mn-ea"/>
              </a:rPr>
              <a:t>影响观察表面颜色的因素</a:t>
            </a:r>
            <a:endParaRPr lang="en-US" altLang="en-US" sz="2400" b="1" dirty="0">
              <a:latin typeface="楷体" panose="02010609060101010101" pitchFamily="49" charset="-122"/>
              <a:ea typeface="楷体" panose="02010609060101010101" pitchFamily="49" charset="-122"/>
              <a:sym typeface="+mn-ea"/>
            </a:endParaRPr>
          </a:p>
          <a:p>
            <a:pPr lvl="1"/>
            <a:r>
              <a:rPr lang="en-US" altLang="en-US" sz="2000" dirty="0">
                <a:latin typeface="楷体" panose="02010609060101010101" pitchFamily="49" charset="-122"/>
                <a:ea typeface="楷体" panose="02010609060101010101" pitchFamily="49" charset="-122"/>
                <a:sym typeface="+mn-ea"/>
              </a:rPr>
              <a:t>物体的位置、形状、材质、纹理、透明度、表面光洁度</a:t>
            </a:r>
            <a:endParaRPr lang="en-US" altLang="en-US" sz="2000" dirty="0">
              <a:latin typeface="楷体" panose="02010609060101010101" pitchFamily="49" charset="-122"/>
              <a:ea typeface="楷体" panose="02010609060101010101" pitchFamily="49" charset="-122"/>
              <a:sym typeface="+mn-ea"/>
            </a:endParaRPr>
          </a:p>
          <a:p>
            <a:pPr lvl="1"/>
            <a:r>
              <a:rPr lang="en-US" altLang="en-US" sz="2000" dirty="0">
                <a:latin typeface="楷体" panose="02010609060101010101" pitchFamily="49" charset="-122"/>
                <a:ea typeface="楷体" panose="02010609060101010101" pitchFamily="49" charset="-122"/>
                <a:sym typeface="+mn-ea"/>
              </a:rPr>
              <a:t>光源位置、距离、颜色、数量、强度、种类</a:t>
            </a:r>
            <a:endParaRPr lang="en-US" altLang="en-US" sz="2000" dirty="0">
              <a:latin typeface="楷体" panose="02010609060101010101" pitchFamily="49" charset="-122"/>
              <a:ea typeface="楷体" panose="02010609060101010101" pitchFamily="49" charset="-122"/>
              <a:sym typeface="+mn-ea"/>
            </a:endParaRPr>
          </a:p>
          <a:p>
            <a:pPr lvl="1"/>
            <a:r>
              <a:rPr lang="en-US" altLang="en-US" sz="2000" dirty="0">
                <a:latin typeface="楷体" panose="02010609060101010101" pitchFamily="49" charset="-122"/>
                <a:ea typeface="楷体" panose="02010609060101010101" pitchFamily="49" charset="-122"/>
                <a:sym typeface="+mn-ea"/>
              </a:rPr>
              <a:t>视点位置</a:t>
            </a:r>
            <a:endParaRPr lang="en-US" altLang="en-US" sz="2000" dirty="0">
              <a:latin typeface="楷体" panose="02010609060101010101" pitchFamily="49" charset="-122"/>
              <a:ea typeface="楷体" panose="02010609060101010101" pitchFamily="49" charset="-122"/>
              <a:sym typeface="+mn-ea"/>
            </a:endParaRPr>
          </a:p>
          <a:p>
            <a:pPr>
              <a:lnSpc>
                <a:spcPct val="120000"/>
              </a:lnSpc>
            </a:pPr>
            <a:r>
              <a:rPr lang="zh-CN" altLang="en-US" sz="2400" b="1" dirty="0">
                <a:latin typeface="楷体" panose="02010609060101010101" pitchFamily="49" charset="-122"/>
                <a:ea typeface="楷体" panose="02010609060101010101" pitchFamily="49" charset="-122"/>
              </a:rPr>
              <a:t>光照明模型</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明暗模型</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lvl="1">
              <a:lnSpc>
                <a:spcPct val="120000"/>
              </a:lnSpc>
            </a:pPr>
            <a:r>
              <a:rPr lang="zh-CN" altLang="en-US" sz="2000" dirty="0">
                <a:latin typeface="楷体" panose="02010609060101010101" pitchFamily="49" charset="-122"/>
                <a:ea typeface="楷体" panose="02010609060101010101" pitchFamily="49" charset="-122"/>
              </a:rPr>
              <a:t>根据光学物理中的有关定律，在已知物体物理形态和光源性质的条件下，能够建立</a:t>
            </a:r>
            <a:r>
              <a:rPr lang="zh-CN" altLang="en-US" sz="2000" dirty="0">
                <a:latin typeface="楷体" panose="02010609060101010101" pitchFamily="49" charset="-122"/>
                <a:ea typeface="楷体" panose="02010609060101010101" pitchFamily="49" charset="-122"/>
                <a:sym typeface="+mn-ea"/>
              </a:rPr>
              <a:t>计算</a:t>
            </a:r>
            <a:r>
              <a:rPr lang="zh-CN" altLang="en-US" sz="2000" dirty="0">
                <a:latin typeface="楷体" panose="02010609060101010101" pitchFamily="49" charset="-122"/>
                <a:ea typeface="楷体" panose="02010609060101010101" pitchFamily="49" charset="-122"/>
              </a:rPr>
              <a:t>场景中景物表面上任一点投向观察者眼中的光亮度大小和色彩组成的数学模型</a:t>
            </a:r>
            <a:endParaRPr lang="en-US" altLang="zh-CN" sz="2000" dirty="0">
              <a:latin typeface="楷体" panose="02010609060101010101" pitchFamily="49" charset="-122"/>
              <a:ea typeface="楷体" panose="02010609060101010101" pitchFamily="49" charset="-122"/>
            </a:endParaRPr>
          </a:p>
          <a:p>
            <a:pPr latinLnBrk="0">
              <a:lnSpc>
                <a:spcPct val="110000"/>
              </a:lnSpc>
              <a:spcBef>
                <a:spcPts val="0"/>
              </a:spcBef>
            </a:pPr>
            <a:r>
              <a:rPr lang="zh-CN" altLang="en-US" sz="2400" b="1" dirty="0">
                <a:latin typeface="楷体" panose="02010609060101010101" pitchFamily="49" charset="-122"/>
                <a:ea typeface="楷体" panose="02010609060101010101" pitchFamily="49" charset="-122"/>
              </a:rPr>
              <a:t>光照模型考虑的主要因素：</a:t>
            </a:r>
            <a:endParaRPr lang="en-US" altLang="zh-CN" sz="2400" b="1" dirty="0">
              <a:latin typeface="楷体" panose="02010609060101010101" pitchFamily="49" charset="-122"/>
              <a:ea typeface="楷体" panose="02010609060101010101" pitchFamily="49" charset="-122"/>
            </a:endParaRPr>
          </a:p>
          <a:p>
            <a:pPr lvl="1" latinLnBrk="0">
              <a:lnSpc>
                <a:spcPct val="110000"/>
              </a:lnSpc>
              <a:spcBef>
                <a:spcPts val="0"/>
              </a:spcBef>
            </a:pPr>
            <a:r>
              <a:rPr lang="zh-CN" altLang="en-US" sz="2000" dirty="0">
                <a:latin typeface="楷体" panose="02010609060101010101" pitchFamily="49" charset="-122"/>
                <a:ea typeface="楷体" panose="02010609060101010101" pitchFamily="49" charset="-122"/>
              </a:rPr>
              <a:t>表面特性、照明特性、观察角度</a:t>
            </a:r>
            <a:endParaRPr lang="zh-CN" altLang="en-US" sz="2000" dirty="0">
              <a:latin typeface="楷体" panose="02010609060101010101" pitchFamily="49" charset="-122"/>
              <a:ea typeface="楷体" panose="02010609060101010101" pitchFamily="49" charset="-122"/>
            </a:endParaRPr>
          </a:p>
        </p:txBody>
      </p:sp>
      <p:grpSp>
        <p:nvGrpSpPr>
          <p:cNvPr id="17411" name="组合 3"/>
          <p:cNvGrpSpPr/>
          <p:nvPr/>
        </p:nvGrpSpPr>
        <p:grpSpPr>
          <a:xfrm>
            <a:off x="1617345" y="5373370"/>
            <a:ext cx="6196330" cy="1242695"/>
            <a:chOff x="450850" y="4786313"/>
            <a:chExt cx="8447088" cy="1692275"/>
          </a:xfrm>
        </p:grpSpPr>
        <p:pic>
          <p:nvPicPr>
            <p:cNvPr id="17412" name="Picture 4" descr="sigma0"/>
            <p:cNvPicPr>
              <a:picLocks noChangeAspect="1"/>
            </p:cNvPicPr>
            <p:nvPr/>
          </p:nvPicPr>
          <p:blipFill>
            <a:blip r:embed="rId1"/>
            <a:stretch>
              <a:fillRect/>
            </a:stretch>
          </p:blipFill>
          <p:spPr>
            <a:xfrm>
              <a:off x="450850" y="4786313"/>
              <a:ext cx="1692275" cy="1692275"/>
            </a:xfrm>
            <a:prstGeom prst="rect">
              <a:avLst/>
            </a:prstGeom>
            <a:noFill/>
            <a:ln w="9525">
              <a:noFill/>
            </a:ln>
          </p:spPr>
        </p:pic>
        <p:pic>
          <p:nvPicPr>
            <p:cNvPr id="17413" name="Picture 5" descr="sigma5"/>
            <p:cNvPicPr>
              <a:picLocks noChangeAspect="1"/>
            </p:cNvPicPr>
            <p:nvPr/>
          </p:nvPicPr>
          <p:blipFill>
            <a:blip r:embed="rId2"/>
            <a:stretch>
              <a:fillRect/>
            </a:stretch>
          </p:blipFill>
          <p:spPr>
            <a:xfrm>
              <a:off x="2143125" y="4786313"/>
              <a:ext cx="1690688" cy="1692275"/>
            </a:xfrm>
            <a:prstGeom prst="rect">
              <a:avLst/>
            </a:prstGeom>
            <a:noFill/>
            <a:ln w="9525">
              <a:noFill/>
            </a:ln>
          </p:spPr>
        </p:pic>
        <p:pic>
          <p:nvPicPr>
            <p:cNvPr id="17414" name="Picture 6" descr="sigma10"/>
            <p:cNvPicPr>
              <a:picLocks noChangeAspect="1"/>
            </p:cNvPicPr>
            <p:nvPr/>
          </p:nvPicPr>
          <p:blipFill>
            <a:blip r:embed="rId3"/>
            <a:stretch>
              <a:fillRect/>
            </a:stretch>
          </p:blipFill>
          <p:spPr>
            <a:xfrm>
              <a:off x="3822700" y="4786313"/>
              <a:ext cx="1692275" cy="1692275"/>
            </a:xfrm>
            <a:prstGeom prst="rect">
              <a:avLst/>
            </a:prstGeom>
            <a:noFill/>
            <a:ln w="9525">
              <a:noFill/>
            </a:ln>
          </p:spPr>
        </p:pic>
        <p:pic>
          <p:nvPicPr>
            <p:cNvPr id="17415" name="Picture 7" descr="sigma20"/>
            <p:cNvPicPr>
              <a:picLocks noChangeAspect="1"/>
            </p:cNvPicPr>
            <p:nvPr/>
          </p:nvPicPr>
          <p:blipFill>
            <a:blip r:embed="rId4"/>
            <a:stretch>
              <a:fillRect/>
            </a:stretch>
          </p:blipFill>
          <p:spPr>
            <a:xfrm>
              <a:off x="5514975" y="4786313"/>
              <a:ext cx="1690688" cy="1692275"/>
            </a:xfrm>
            <a:prstGeom prst="rect">
              <a:avLst/>
            </a:prstGeom>
            <a:noFill/>
            <a:ln w="9525">
              <a:noFill/>
            </a:ln>
          </p:spPr>
        </p:pic>
        <p:pic>
          <p:nvPicPr>
            <p:cNvPr id="17416" name="Picture 8" descr="sigma50"/>
            <p:cNvPicPr>
              <a:picLocks noChangeAspect="1"/>
            </p:cNvPicPr>
            <p:nvPr/>
          </p:nvPicPr>
          <p:blipFill>
            <a:blip r:embed="rId5"/>
            <a:stretch>
              <a:fillRect/>
            </a:stretch>
          </p:blipFill>
          <p:spPr>
            <a:xfrm>
              <a:off x="7205663" y="4786313"/>
              <a:ext cx="1692275" cy="1692275"/>
            </a:xfrm>
            <a:prstGeom prst="rect">
              <a:avLst/>
            </a:prstGeom>
            <a:noFill/>
            <a:ln w="9525">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361315" y="1600200"/>
            <a:ext cx="8325485" cy="4526280"/>
          </a:xfrm>
        </p:spPr>
        <p:txBody>
          <a:bodyPr/>
          <a:p>
            <a:r>
              <a:rPr lang="zh-CN" altLang="en-US" sz="2400">
                <a:sym typeface="+mn-ea"/>
              </a:rPr>
              <a:t>一旦确定物体表面的光学属性参数、场景中各面的相对位置关系、光源的颜色和位置、观察平面的位置等信息，就可以根据光照明模型计算出物体表面上某点在观察方向上所透射的光强度值。</a:t>
            </a:r>
            <a:endParaRPr lang="zh-CN" altLang="en-US" sz="2400"/>
          </a:p>
          <a:p>
            <a:pPr marL="342900" marR="0" lvl="0" indent="-342900" algn="l" defTabSz="914400" rtl="0" eaLnBrk="0" fontAlgn="base" latinLnBrk="0" hangingPunct="0">
              <a:lnSpc>
                <a:spcPct val="120000"/>
              </a:lnSpc>
              <a:spcBef>
                <a:spcPct val="20000"/>
              </a:spcBef>
              <a:spcAft>
                <a:spcPct val="0"/>
              </a:spcAft>
              <a:buClrTx/>
              <a:buSzTx/>
              <a:buFont typeface="Arial" panose="020B0604020202020204" pitchFamily="34" charset="0"/>
              <a:buChar char="•"/>
              <a:defRPr/>
            </a:pPr>
            <a:r>
              <a:rPr lang="zh-CN" altLang="en-US" sz="2400" noProof="0" smtClean="0">
                <a:ln>
                  <a:noFill/>
                </a:ln>
                <a:effectLst/>
                <a:uLnTx/>
                <a:uFillTx/>
                <a:latin typeface="楷体" panose="02010609060101010101" pitchFamily="49" charset="-122"/>
                <a:ea typeface="楷体" panose="02010609060101010101" pitchFamily="49" charset="-122"/>
                <a:sym typeface="+mn-ea"/>
              </a:rPr>
              <a:t>光照明模型</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82650" marR="0" lvl="2" indent="-342900" algn="l" defTabSz="914400" rtl="0" latinLnBrk="0">
              <a:lnSpc>
                <a:spcPct val="100000"/>
              </a:lnSpc>
              <a:spcBef>
                <a:spcPct val="0"/>
              </a:spcBef>
              <a:spcAft>
                <a:spcPct val="0"/>
              </a:spcAft>
              <a:buClrTx/>
              <a:buSzTx/>
              <a:buFont typeface="Arial" panose="020B0604020202020204" pitchFamily="34" charset="0"/>
              <a:buChar char="‒"/>
              <a:defRPr/>
            </a:pPr>
            <a:r>
              <a:rPr lang="zh-CN" altLang="en-US" sz="2400" noProof="0" smtClean="0">
                <a:ln>
                  <a:noFill/>
                </a:ln>
                <a:effectLst/>
                <a:uLnTx/>
                <a:uFillTx/>
                <a:latin typeface="楷体" panose="02010609060101010101" pitchFamily="49" charset="-122"/>
                <a:ea typeface="楷体" panose="02010609060101010101" pitchFamily="49" charset="-122"/>
                <a:sym typeface="+mn-ea"/>
              </a:rPr>
              <a:t>模拟物体表面的光照明物理现象的数学模型</a:t>
            </a:r>
            <a:r>
              <a:rPr lang="en-US" altLang="zh-CN" sz="2400" noProof="0" smtClean="0">
                <a:ln>
                  <a:noFill/>
                </a:ln>
                <a:effectLst/>
                <a:uLnTx/>
                <a:uFillTx/>
                <a:latin typeface="楷体" panose="02010609060101010101" pitchFamily="49" charset="-122"/>
                <a:ea typeface="楷体" panose="02010609060101010101" pitchFamily="49" charset="-122"/>
                <a:sym typeface="+mn-ea"/>
              </a:rPr>
              <a:t>,</a:t>
            </a:r>
            <a:r>
              <a:rPr lang="zh-CN" altLang="en-US" sz="2400" noProof="0" smtClean="0">
                <a:ln>
                  <a:noFill/>
                </a:ln>
                <a:effectLst/>
                <a:uLnTx/>
                <a:uFillTx/>
                <a:latin typeface="楷体" panose="02010609060101010101" pitchFamily="49" charset="-122"/>
                <a:ea typeface="楷体" panose="02010609060101010101" pitchFamily="49" charset="-122"/>
                <a:sym typeface="+mn-ea"/>
              </a:rPr>
              <a:t>用来</a:t>
            </a:r>
            <a:r>
              <a:rPr lang="zh-CN" altLang="en-US" sz="2400" noProof="0" smtClean="0">
                <a:ln>
                  <a:noFill/>
                </a:ln>
                <a:effectLst/>
                <a:uLnTx/>
                <a:uFillTx/>
                <a:latin typeface="楷体" panose="02010609060101010101" pitchFamily="49" charset="-122"/>
                <a:ea typeface="楷体" panose="02010609060101010101" pitchFamily="49" charset="-122"/>
                <a:sym typeface="+mn-ea"/>
              </a:rPr>
              <a:t>计算某一点的光强度的模型</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82650" marR="0" lvl="2" indent="-342900" algn="l" defTabSz="914400" rtl="0" latinLnBrk="0">
              <a:lnSpc>
                <a:spcPct val="100000"/>
              </a:lnSpc>
              <a:spcBef>
                <a:spcPct val="0"/>
              </a:spcBef>
              <a:spcAft>
                <a:spcPct val="0"/>
              </a:spcAft>
              <a:buClrTx/>
              <a:buSzTx/>
              <a:buFont typeface="Arial" panose="020B0604020202020204" pitchFamily="34" charset="0"/>
              <a:buChar char="‒"/>
              <a:defRPr/>
            </a:pPr>
            <a:r>
              <a:rPr lang="zh-CN" sz="2400" dirty="0">
                <a:latin typeface="楷体" panose="02010609060101010101" pitchFamily="49" charset="-122"/>
                <a:ea typeface="楷体" panose="02010609060101010101" pitchFamily="49" charset="-122"/>
                <a:sym typeface="+mn-ea"/>
              </a:rPr>
              <a:t>真实世界光线</a:t>
            </a:r>
            <a:r>
              <a:rPr lang="zh-CN" altLang="en-US" sz="2400">
                <a:sym typeface="+mn-ea"/>
              </a:rPr>
              <a:t>计算过程相当复杂，常采用简化的光照计算经验模型</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indent="0">
              <a:buNone/>
            </a:pP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sp>
        <p:nvSpPr>
          <p:cNvPr id="4" name="标题 3"/>
          <p:cNvSpPr/>
          <p:nvPr>
            <p:custDataLst>
              <p:tags r:id="rId1"/>
            </p:custDataLst>
          </p:nvPr>
        </p:nvSpPr>
        <p:spPr>
          <a:xfrm>
            <a:off x="684213" y="188913"/>
            <a:ext cx="7772400" cy="1470025"/>
          </a:xfrm>
          <a:prstGeom prst="rect">
            <a:avLst/>
          </a:prstGeom>
          <a:noFill/>
          <a:ln w="9525">
            <a:noFill/>
          </a:ln>
        </p:spPr>
        <p:txBody>
          <a:bodyPr anchor="ctr" anchorCtr="0"/>
          <a:p>
            <a:pPr algn="ctr" eaLnBrk="0" hangingPunct="0">
              <a:spcBef>
                <a:spcPct val="0"/>
              </a:spcBef>
              <a:spcAft>
                <a:spcPct val="0"/>
              </a:spcAft>
              <a:buFontTx/>
            </a:pPr>
            <a:r>
              <a:rPr lang="zh-CN" altLang="en-US" sz="3200" b="1" dirty="0">
                <a:latin typeface="Times New Roman" panose="02020603050405020304" pitchFamily="18" charset="0"/>
                <a:ea typeface="楷体" panose="02010609060101010101" pitchFamily="49" charset="-122"/>
              </a:rPr>
              <a:t>第</a:t>
            </a:r>
            <a:r>
              <a:rPr lang="en-US" altLang="zh-CN" sz="3200" b="1" dirty="0">
                <a:latin typeface="Times New Roman" panose="02020603050405020304" pitchFamily="18" charset="0"/>
                <a:ea typeface="楷体" panose="02010609060101010101" pitchFamily="49" charset="-122"/>
              </a:rPr>
              <a:t>7</a:t>
            </a:r>
            <a:r>
              <a:rPr lang="zh-CN" altLang="en-US" sz="3200" b="1" dirty="0">
                <a:latin typeface="Times New Roman" panose="02020603050405020304" pitchFamily="18" charset="0"/>
                <a:ea typeface="楷体" panose="02010609060101010101" pitchFamily="49" charset="-122"/>
              </a:rPr>
              <a:t>章 真实感图形绘制</a:t>
            </a:r>
            <a:r>
              <a:rPr lang="en-US" altLang="zh-CN" sz="3200" b="1" dirty="0">
                <a:latin typeface="Times New Roman" panose="02020603050405020304" pitchFamily="18" charset="0"/>
                <a:ea typeface="楷体" panose="02010609060101010101" pitchFamily="49" charset="-122"/>
              </a:rPr>
              <a:t>--</a:t>
            </a:r>
            <a:r>
              <a:rPr lang="zh-CN" altLang="en-US" sz="3200" b="1" dirty="0">
                <a:latin typeface="Times New Roman" panose="02020603050405020304" pitchFamily="18" charset="0"/>
                <a:ea typeface="楷体" panose="02010609060101010101" pitchFamily="49" charset="-122"/>
              </a:rPr>
              <a:t>光照</a:t>
            </a:r>
            <a:endParaRPr lang="zh-CN" altLang="en-US" sz="3200" b="1" dirty="0">
              <a:latin typeface="Times New Roman" panose="02020603050405020304" pitchFamily="18" charset="0"/>
              <a:ea typeface="楷体" panose="02010609060101010101" pitchFamily="49" charset="-122"/>
            </a:endParaRPr>
          </a:p>
        </p:txBody>
      </p:sp>
      <p:pic>
        <p:nvPicPr>
          <p:cNvPr id="5122" name="图片 6" descr="woodbox.bmp"/>
          <p:cNvPicPr>
            <a:picLocks noChangeAspect="1"/>
          </p:cNvPicPr>
          <p:nvPr>
            <p:custDataLst>
              <p:tags r:id="rId2"/>
            </p:custDataLst>
          </p:nvPr>
        </p:nvPicPr>
        <p:blipFill>
          <a:blip r:embed="rId3"/>
          <a:stretch>
            <a:fillRect/>
          </a:stretch>
        </p:blipFill>
        <p:spPr>
          <a:xfrm>
            <a:off x="1110933" y="2752725"/>
            <a:ext cx="4491037" cy="33686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p:txBody>
          <a:bodyPr vert="horz" wrap="square" lIns="91440" tIns="45720" rIns="91440" bIns="45720" anchor="ctr" anchorCtr="0"/>
          <a:p>
            <a:r>
              <a:rPr lang="en-US" altLang="zh-CN" sz="3200" noProof="0" smtClean="0">
                <a:ln>
                  <a:noFill/>
                </a:ln>
                <a:effectLst/>
                <a:uLnTx/>
                <a:uFillTx/>
                <a:latin typeface="Times New Roman" panose="02020603050405020304" pitchFamily="18" charset="0"/>
                <a:ea typeface="楷体" panose="02010609060101010101" pitchFamily="49" charset="-122"/>
                <a:cs typeface="+mn-cs"/>
                <a:sym typeface="+mn-ea"/>
              </a:rPr>
              <a:t>7.4 </a:t>
            </a:r>
            <a:r>
              <a:rPr lang="zh-CN" altLang="en-US" sz="3200" dirty="0">
                <a:latin typeface="楷体" panose="02010609060101010101" pitchFamily="49" charset="-122"/>
                <a:ea typeface="楷体" panose="02010609060101010101" pitchFamily="49" charset="-122"/>
              </a:rPr>
              <a:t>光照模型</a:t>
            </a:r>
            <a:endParaRPr lang="zh-CN" altLang="en-US" sz="3200" dirty="0">
              <a:latin typeface="楷体" panose="02010609060101010101" pitchFamily="49" charset="-122"/>
              <a:ea typeface="楷体" panose="02010609060101010101" pitchFamily="49" charset="-122"/>
            </a:endParaRPr>
          </a:p>
        </p:txBody>
      </p:sp>
      <p:sp>
        <p:nvSpPr>
          <p:cNvPr id="14339" name="Rectangle 3"/>
          <p:cNvSpPr>
            <a:spLocks noGrp="1" noChangeArrowheads="1"/>
          </p:cNvSpPr>
          <p:nvPr>
            <p:ph idx="1"/>
          </p:nvPr>
        </p:nvSpPr>
        <p:spPr>
          <a:xfrm>
            <a:off x="179705" y="1124903"/>
            <a:ext cx="8769350" cy="5256213"/>
          </a:xfrm>
        </p:spPr>
        <p:txBody>
          <a:bodyPr vert="horz" wrap="square" lIns="91440" tIns="45720" rIns="91440" bIns="45720" numCol="1" anchor="t" anchorCtr="0" compatLnSpc="1"/>
          <a:lstStyle/>
          <a:p>
            <a:pPr marR="0" lvl="0" algn="l" defTabSz="914400" rtl="0" latinLnBrk="0">
              <a:lnSpc>
                <a:spcPct val="105000"/>
              </a:lnSpc>
              <a:spcBef>
                <a:spcPts val="600"/>
              </a:spcBef>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按照是否考虑光线在物体间的相互反射和透射，光照模型分为</a:t>
            </a:r>
            <a:endParaRPr kumimoji="0" lang="zh-CN" altLang="en-US" sz="2400" i="0"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82650" marR="0" lvl="2" indent="-342900" algn="l" defTabSz="914400" rtl="0" latinLnBrk="0">
              <a:lnSpc>
                <a:spcPct val="105000"/>
              </a:lnSpc>
              <a:spcBef>
                <a:spcPts val="600"/>
              </a:spcBef>
              <a:buClrTx/>
              <a:buSzTx/>
              <a:buFont typeface="Arial" panose="020B0604020202020204" pitchFamily="34" charset="0"/>
              <a:buChar char="‒"/>
              <a:defRPr/>
            </a:pPr>
            <a:r>
              <a:rPr kumimoji="0" lang="zh-CN" altLang="en-US" sz="2400" i="0" u="sng" strike="noStrike" kern="1200" cap="none" spc="0" normalizeH="0" baseline="0" noProof="0" smtClean="0">
                <a:ln>
                  <a:noFill/>
                </a:ln>
                <a:effectLst/>
                <a:uLnTx/>
                <a:uFillTx/>
                <a:latin typeface="楷体" panose="02010609060101010101" pitchFamily="49" charset="-122"/>
                <a:ea typeface="楷体" panose="02010609060101010101" pitchFamily="49" charset="-122"/>
                <a:cs typeface="+mn-cs"/>
              </a:rPr>
              <a:t>局部（简单）光照模型</a:t>
            </a:r>
            <a:endParaRPr kumimoji="0" lang="zh-CN" altLang="en-US" sz="2400" i="0" u="sng" strike="noStrike" kern="1200" cap="none" spc="0" normalizeH="0" baseline="0" noProof="0" smtClean="0">
              <a:ln>
                <a:noFill/>
              </a:ln>
              <a:effectLst/>
              <a:uLnTx/>
              <a:uFillTx/>
              <a:latin typeface="楷体" panose="02010609060101010101" pitchFamily="49" charset="-122"/>
              <a:ea typeface="楷体" panose="02010609060101010101" pitchFamily="49" charset="-122"/>
              <a:cs typeface="+mn-cs"/>
            </a:endParaRPr>
          </a:p>
          <a:p>
            <a:pPr marL="1339850" marR="0" lvl="3" indent="-342900" algn="l" defTabSz="914400" rtl="0" latinLnBrk="0">
              <a:lnSpc>
                <a:spcPct val="105000"/>
              </a:lnSpc>
              <a:spcBef>
                <a:spcPts val="600"/>
              </a:spcBef>
              <a:buClrTx/>
              <a:buSzPct val="70000"/>
              <a:buFont typeface="Wingdings" panose="05000000000000000000" charset="0"/>
              <a:buChar char="Ø"/>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仅考虑光源照射在物体表面产生的反射光（假定物体表面光滑、由理想材料构成、不透明）</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339850" marR="0" lvl="3" indent="-342900" algn="l" defTabSz="914400" rtl="0" latinLnBrk="0">
              <a:lnSpc>
                <a:spcPct val="105000"/>
              </a:lnSpc>
              <a:spcBef>
                <a:spcPts val="600"/>
              </a:spcBef>
              <a:buClrTx/>
              <a:buSzPct val="70000"/>
              <a:buFont typeface="Wingdings" panose="05000000000000000000" charset="0"/>
              <a:buChar char="Ø"/>
              <a:defRPr/>
            </a:pP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与场景中其他的表面无关</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82650" marR="0" lvl="2" indent="-342900" algn="l" defTabSz="914400" rtl="0" latinLnBrk="0">
              <a:lnSpc>
                <a:spcPct val="105000"/>
              </a:lnSpc>
              <a:spcBef>
                <a:spcPts val="600"/>
              </a:spcBef>
              <a:buClrTx/>
              <a:buSzTx/>
              <a:buFont typeface="Arial" panose="020B0604020202020204" pitchFamily="34" charset="0"/>
              <a:buChar char="‒"/>
              <a:defRPr/>
            </a:pPr>
            <a:r>
              <a:rPr kumimoji="0" lang="zh-CN" altLang="en-US" sz="2400" i="0" u="sng" strike="noStrike" kern="1200" cap="none" spc="0" normalizeH="0" baseline="0" noProof="0" smtClean="0">
                <a:ln>
                  <a:noFill/>
                </a:ln>
                <a:effectLst/>
                <a:uLnTx/>
                <a:uFillTx/>
                <a:latin typeface="楷体" panose="02010609060101010101" pitchFamily="49" charset="-122"/>
                <a:ea typeface="楷体" panose="02010609060101010101" pitchFamily="49" charset="-122"/>
                <a:cs typeface="+mn-cs"/>
              </a:rPr>
              <a:t>全局光照模型</a:t>
            </a:r>
            <a:endParaRPr kumimoji="0" lang="zh-CN" altLang="en-US" sz="2400" i="0" u="sng" strike="noStrike" kern="1200" cap="none" spc="0" normalizeH="0" baseline="0" noProof="0" smtClean="0">
              <a:ln>
                <a:noFill/>
              </a:ln>
              <a:effectLst/>
              <a:uLnTx/>
              <a:uFillTx/>
              <a:latin typeface="楷体" panose="02010609060101010101" pitchFamily="49" charset="-122"/>
              <a:ea typeface="楷体" panose="02010609060101010101" pitchFamily="49" charset="-122"/>
              <a:cs typeface="+mn-cs"/>
            </a:endParaRPr>
          </a:p>
          <a:p>
            <a:pPr marL="1339850" marR="0" lvl="3" indent="-342900" algn="l" defTabSz="914400" rtl="0" latinLnBrk="0">
              <a:lnSpc>
                <a:spcPct val="105000"/>
              </a:lnSpc>
              <a:spcBef>
                <a:spcPts val="600"/>
              </a:spcBef>
              <a:buClrTx/>
              <a:buSzPct val="70000"/>
              <a:buFont typeface="Wingdings" panose="05000000000000000000" charset="0"/>
              <a:buChar char="Ø"/>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环境对物体表面的影响、镜面的映象、光的折射以及相邻表面之间的色彩辉映等精确的光照效果 </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339850" marR="0" lvl="3" indent="-342900" algn="l" defTabSz="914400" rtl="0" latinLnBrk="0">
              <a:lnSpc>
                <a:spcPct val="105000"/>
              </a:lnSpc>
              <a:spcBef>
                <a:spcPts val="600"/>
              </a:spcBef>
              <a:buClrTx/>
              <a:buSzPct val="70000"/>
              <a:buFont typeface="Wingdings" panose="05000000000000000000" charset="0"/>
              <a:buChar char="Ø"/>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透明、阴影、纹理</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339850" marR="0" lvl="3" indent="-342900" algn="l" defTabSz="914400" rtl="0" latinLnBrk="0">
              <a:lnSpc>
                <a:spcPct val="105000"/>
              </a:lnSpc>
              <a:spcBef>
                <a:spcPts val="600"/>
              </a:spcBef>
              <a:buClrTx/>
              <a:buSzPct val="70000"/>
              <a:buFont typeface="Wingdings" panose="05000000000000000000" charset="0"/>
              <a:buChar char="Ø"/>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需要考虑场景中所有表面和光源相互作用的照射效果</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p:txBody>
          <a:bodyPr anchor="ctr" anchorCtr="0"/>
          <a:p>
            <a:r>
              <a:rPr lang="en-US" altLang="zh-CN" sz="3200" noProof="0" smtClean="0">
                <a:ln>
                  <a:noFill/>
                </a:ln>
                <a:effectLst/>
                <a:uLnTx/>
                <a:uFillTx/>
                <a:latin typeface="Times New Roman" panose="02020603050405020304" pitchFamily="18" charset="0"/>
                <a:ea typeface="楷体" panose="02010609060101010101" pitchFamily="49" charset="-122"/>
                <a:cs typeface="+mn-cs"/>
                <a:sym typeface="+mn-ea"/>
              </a:rPr>
              <a:t>7.4 </a:t>
            </a:r>
            <a:r>
              <a:rPr lang="zh-CN" altLang="en-US" sz="3200" dirty="0">
                <a:latin typeface="楷体" panose="02010609060101010101" pitchFamily="49" charset="-122"/>
                <a:ea typeface="楷体" panose="02010609060101010101" pitchFamily="49" charset="-122"/>
                <a:sym typeface="+mn-ea"/>
              </a:rPr>
              <a:t>光照模型</a:t>
            </a:r>
            <a:endParaRPr lang="zh-CN" altLang="en-US" sz="3200" dirty="0">
              <a:latin typeface="楷体" panose="02010609060101010101" pitchFamily="49" charset="-122"/>
              <a:ea typeface="楷体" panose="02010609060101010101" pitchFamily="49" charset="-122"/>
              <a:sym typeface="+mn-ea"/>
            </a:endParaRPr>
          </a:p>
        </p:txBody>
      </p:sp>
      <p:sp>
        <p:nvSpPr>
          <p:cNvPr id="20482" name="内容占位符 2"/>
          <p:cNvSpPr>
            <a:spLocks noGrp="1"/>
          </p:cNvSpPr>
          <p:nvPr>
            <p:ph idx="1"/>
          </p:nvPr>
        </p:nvSpPr>
        <p:spPr/>
        <p:txBody>
          <a:bodyPr anchor="t" anchorCtr="0"/>
          <a:p>
            <a:r>
              <a:rPr lang="zh-CN" altLang="en-US" sz="2400" noProof="0" smtClean="0">
                <a:ln>
                  <a:noFill/>
                </a:ln>
                <a:effectLst/>
                <a:uLnTx/>
                <a:uFillTx/>
                <a:latin typeface="楷体" panose="02010609060101010101" pitchFamily="49" charset="-122"/>
                <a:ea typeface="楷体" panose="02010609060101010101" pitchFamily="49" charset="-122"/>
              </a:rPr>
              <a:t>局部光照和全局光照</a:t>
            </a:r>
            <a:endParaRPr lang="zh-CN" altLang="en-US" sz="2400" noProof="0" smtClean="0">
              <a:ln>
                <a:noFill/>
              </a:ln>
              <a:effectLst/>
              <a:uLnTx/>
              <a:uFillTx/>
              <a:latin typeface="楷体" panose="02010609060101010101" pitchFamily="49" charset="-122"/>
              <a:ea typeface="楷体" panose="02010609060101010101" pitchFamily="49" charset="-122"/>
            </a:endParaRPr>
          </a:p>
        </p:txBody>
      </p:sp>
      <p:pic>
        <p:nvPicPr>
          <p:cNvPr id="20483" name="图片 99"/>
          <p:cNvPicPr/>
          <p:nvPr/>
        </p:nvPicPr>
        <p:blipFill>
          <a:blip r:embed="rId1"/>
          <a:srcRect t="14404"/>
          <a:stretch>
            <a:fillRect/>
          </a:stretch>
        </p:blipFill>
        <p:spPr>
          <a:xfrm>
            <a:off x="351155" y="2277427"/>
            <a:ext cx="8335645" cy="3850958"/>
          </a:xfrm>
          <a:prstGeom prst="rect">
            <a:avLst/>
          </a:prstGeom>
          <a:noFill/>
          <a:ln w="9525">
            <a:noFill/>
          </a:ln>
        </p:spPr>
      </p:pic>
      <p:sp>
        <p:nvSpPr>
          <p:cNvPr id="3" name="矩形 2"/>
          <p:cNvSpPr/>
          <p:nvPr/>
        </p:nvSpPr>
        <p:spPr>
          <a:xfrm>
            <a:off x="6299835" y="5157470"/>
            <a:ext cx="2587625" cy="100838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n>
                <a:noFill/>
              </a:ln>
            </a:endParaRPr>
          </a:p>
        </p:txBody>
      </p:sp>
      <p:sp>
        <p:nvSpPr>
          <p:cNvPr id="2" name="圆角矩形标注 1"/>
          <p:cNvSpPr/>
          <p:nvPr/>
        </p:nvSpPr>
        <p:spPr>
          <a:xfrm>
            <a:off x="4572000" y="5681980"/>
            <a:ext cx="3871595" cy="975995"/>
          </a:xfrm>
          <a:prstGeom prst="wedgeRoundRectCallout">
            <a:avLst>
              <a:gd name="adj1" fmla="val -18410"/>
              <a:gd name="adj2" fmla="val -67826"/>
              <a:gd name="adj3" fmla="val 16667"/>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1600">
                <a:latin typeface="华文楷体" panose="02010600040101010101" pitchFamily="2" charset="-122"/>
                <a:ea typeface="华文楷体" panose="02010600040101010101" pitchFamily="2" charset="-122"/>
              </a:rPr>
              <a:t>表面上点的颜色只取决于表面的材质属性、表面的局部性质以及光源的位置和属性，而与场景中的其他表面无关</a:t>
            </a:r>
            <a:endParaRPr lang="zh-CN" altLang="en-US" sz="1600">
              <a:latin typeface="华文楷体" panose="02010600040101010101" pitchFamily="2" charset="-122"/>
              <a:ea typeface="华文楷体"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endParaRPr lang="zh-CN" altLang="en-US" sz="3200" dirty="0">
              <a:latin typeface="Times New Roman" panose="02020603050405020304" pitchFamily="18" charset="0"/>
              <a:ea typeface="楷体" panose="02010609060101010101" pitchFamily="49" charset="-122"/>
            </a:endParaRPr>
          </a:p>
        </p:txBody>
      </p:sp>
      <p:sp>
        <p:nvSpPr>
          <p:cNvPr id="16387" name="内容占位符 2"/>
          <p:cNvSpPr>
            <a:spLocks noGrp="1"/>
          </p:cNvSpPr>
          <p:nvPr>
            <p:ph idx="1"/>
          </p:nvPr>
        </p:nvSpPr>
        <p:spPr>
          <a:xfrm>
            <a:off x="287655" y="1484630"/>
            <a:ext cx="8611870" cy="4526280"/>
          </a:xfrm>
        </p:spPr>
        <p:txBody>
          <a:bodyPr vert="horz" wrap="square" lIns="91440" tIns="45720" rIns="91440" bIns="45720" anchor="t" anchorCtr="0"/>
          <a:p>
            <a:pPr marL="342900" marR="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kumimoji="0" lang="zh-CN" sz="26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rPr>
              <a:t>真实世界光线传播比较复杂</a:t>
            </a:r>
            <a:endParaRPr kumimoji="0" lang="zh-CN" sz="26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endParaRPr>
          </a:p>
          <a:p>
            <a:pPr marR="0" lvl="1" algn="l" defTabSz="914400" rtl="0" eaLnBrk="0" fontAlgn="base" latinLnBrk="0" hangingPunct="0">
              <a:lnSpc>
                <a:spcPct val="120000"/>
              </a:lnSpc>
              <a:buClrTx/>
              <a:buSzTx/>
              <a:buFont typeface="Arial" panose="020B0604020202020204" pitchFamily="34" charset="0"/>
              <a:buChar char="–"/>
            </a:pPr>
            <a:r>
              <a:rPr kumimoji="0" lang="zh-CN" sz="22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rPr>
              <a:t>光照到物体表面时，物体会对光发生反射、透射、吸收、衍射、折射和干涉。</a:t>
            </a:r>
            <a:endParaRPr kumimoji="0" lang="zh-CN" sz="22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20000"/>
              </a:lnSpc>
              <a:spcBef>
                <a:spcPct val="0"/>
              </a:spcBef>
              <a:spcAft>
                <a:spcPct val="0"/>
              </a:spcAft>
              <a:buClrTx/>
              <a:buSzTx/>
              <a:buFont typeface="Arial" panose="020B0604020202020204" pitchFamily="34" charset="0"/>
              <a:buChar char="–"/>
            </a:pPr>
            <a:r>
              <a:rPr kumimoji="0" lang="zh-CN" sz="22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rPr>
              <a:t>光源的大小会影响光照结果</a:t>
            </a:r>
            <a:endParaRPr kumimoji="0" lang="zh-CN" sz="22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endParaRPr>
          </a:p>
        </p:txBody>
      </p:sp>
      <p:pic>
        <p:nvPicPr>
          <p:cNvPr id="21507" name="图片 1" descr="扫描全能王 2022-12-12 11.44_2"/>
          <p:cNvPicPr>
            <a:picLocks noChangeAspect="1"/>
          </p:cNvPicPr>
          <p:nvPr>
            <p:custDataLst>
              <p:tags r:id="rId1"/>
            </p:custDataLst>
          </p:nvPr>
        </p:nvPicPr>
        <p:blipFill>
          <a:blip r:embed="rId2"/>
          <a:stretch>
            <a:fillRect/>
          </a:stretch>
        </p:blipFill>
        <p:spPr>
          <a:xfrm>
            <a:off x="2627313" y="4077335"/>
            <a:ext cx="5945187" cy="171132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p:txBody>
          <a:bodyPr vert="horz" wrap="square" lIns="91440" tIns="45720" rIns="91440" bIns="45720" anchor="ctr" anchorCtr="0"/>
          <a:p>
            <a:r>
              <a:rPr lang="en-US" altLang="zh-CN" sz="3200" b="1" dirty="0">
                <a:latin typeface="Times New Roman" panose="02020603050405020304" pitchFamily="18" charset="0"/>
                <a:ea typeface="楷体" panose="02010609060101010101" pitchFamily="49" charset="-122"/>
              </a:rPr>
              <a:t>7.4.1 </a:t>
            </a:r>
            <a:r>
              <a:rPr lang="zh-CN" altLang="en-US" sz="3200" b="1" dirty="0">
                <a:latin typeface="Times New Roman" panose="02020603050405020304" pitchFamily="18" charset="0"/>
                <a:ea typeface="楷体" panose="02010609060101010101" pitchFamily="49" charset="-122"/>
              </a:rPr>
              <a:t>局部光照明模型</a:t>
            </a:r>
            <a:endParaRPr lang="zh-CN" altLang="en-US" sz="3200" b="1" dirty="0">
              <a:latin typeface="Times New Roman" panose="02020603050405020304" pitchFamily="18" charset="0"/>
              <a:ea typeface="楷体" panose="02010609060101010101" pitchFamily="49" charset="-122"/>
            </a:endParaRPr>
          </a:p>
        </p:txBody>
      </p:sp>
      <p:sp>
        <p:nvSpPr>
          <p:cNvPr id="22530" name="内容占位符 2"/>
          <p:cNvSpPr>
            <a:spLocks noGrp="1"/>
          </p:cNvSpPr>
          <p:nvPr>
            <p:ph idx="1"/>
          </p:nvPr>
        </p:nvSpPr>
        <p:spPr>
          <a:xfrm>
            <a:off x="240030" y="1284605"/>
            <a:ext cx="8765540" cy="4720590"/>
          </a:xfrm>
        </p:spPr>
        <p:txBody>
          <a:bodyPr vert="horz" wrap="square" lIns="91440" tIns="45720" rIns="91440" bIns="45720" anchor="t" anchorCtr="0"/>
          <a:p>
            <a:pPr>
              <a:lnSpc>
                <a:spcPct val="120000"/>
              </a:lnSpc>
              <a:spcBef>
                <a:spcPct val="0"/>
              </a:spcBef>
            </a:pPr>
            <a:r>
              <a:rPr lang="zh-CN" altLang="en-US" sz="2600" dirty="0">
                <a:latin typeface="楷体" panose="02010609060101010101" pitchFamily="49" charset="-122"/>
                <a:ea typeface="楷体" panose="02010609060101010101" pitchFamily="49" charset="-122"/>
              </a:rPr>
              <a:t>也</a:t>
            </a:r>
            <a:r>
              <a:rPr lang="en-US" altLang="en-US" sz="2600" dirty="0">
                <a:latin typeface="楷体" panose="02010609060101010101" pitchFamily="49" charset="-122"/>
                <a:ea typeface="楷体" panose="02010609060101010101" pitchFamily="49" charset="-122"/>
              </a:rPr>
              <a:t>称简单光照明模型。</a:t>
            </a:r>
            <a:r>
              <a:rPr lang="zh-CN" altLang="en-US" sz="2600" dirty="0">
                <a:latin typeface="楷体" panose="02010609060101010101" pitchFamily="49" charset="-122"/>
                <a:ea typeface="楷体" panose="02010609060101010101" pitchFamily="49" charset="-122"/>
              </a:rPr>
              <a:t>只考虑局部</a:t>
            </a:r>
            <a:r>
              <a:rPr lang="zh-CN" altLang="en-US" sz="2600" dirty="0">
                <a:solidFill>
                  <a:srgbClr val="3333FF"/>
                </a:solidFill>
                <a:latin typeface="楷体" panose="02010609060101010101" pitchFamily="49" charset="-122"/>
                <a:ea typeface="楷体" panose="02010609060101010101" pitchFamily="49" charset="-122"/>
              </a:rPr>
              <a:t>反射光线</a:t>
            </a:r>
            <a:endParaRPr lang="en-US" altLang="zh-CN" sz="2600" dirty="0">
              <a:solidFill>
                <a:srgbClr val="3333FF"/>
              </a:solidFill>
              <a:latin typeface="楷体" panose="02010609060101010101" pitchFamily="49" charset="-122"/>
              <a:ea typeface="楷体" panose="02010609060101010101" pitchFamily="49" charset="-122"/>
            </a:endParaRPr>
          </a:p>
          <a:p>
            <a:pPr lvl="1" latinLnBrk="0">
              <a:lnSpc>
                <a:spcPct val="110000"/>
              </a:lnSpc>
              <a:spcBef>
                <a:spcPts val="0"/>
              </a:spcBef>
            </a:pPr>
            <a:r>
              <a:rPr lang="zh-CN" altLang="zh-CN" sz="2400" dirty="0">
                <a:latin typeface="楷体" panose="02010609060101010101" pitchFamily="49" charset="-122"/>
                <a:ea typeface="楷体" panose="02010609060101010101" pitchFamily="49" charset="-122"/>
              </a:rPr>
              <a:t>用尽量简单的数学原理尽可能解释物体表面呈现出不同颜色及明暗变化的原因</a:t>
            </a:r>
            <a:endParaRPr lang="zh-CN" altLang="zh-CN" sz="2400" dirty="0">
              <a:latin typeface="楷体" panose="02010609060101010101" pitchFamily="49" charset="-122"/>
              <a:ea typeface="楷体" panose="02010609060101010101" pitchFamily="49" charset="-122"/>
            </a:endParaRPr>
          </a:p>
          <a:p>
            <a:pPr lvl="1" latinLnBrk="0">
              <a:lnSpc>
                <a:spcPct val="110000"/>
              </a:lnSpc>
              <a:spcBef>
                <a:spcPts val="0"/>
              </a:spcBef>
            </a:pPr>
            <a:r>
              <a:rPr lang="zh-CN" altLang="zh-CN" sz="2400" dirty="0">
                <a:latin typeface="楷体" panose="02010609060101010101" pitchFamily="49" charset="-122"/>
                <a:ea typeface="楷体" panose="02010609060101010101" pitchFamily="49" charset="-122"/>
              </a:rPr>
              <a:t>通常</a:t>
            </a:r>
            <a:r>
              <a:rPr lang="en-US" altLang="en-US" sz="2400" dirty="0">
                <a:latin typeface="楷体" panose="02010609060101010101" pitchFamily="49" charset="-122"/>
                <a:ea typeface="楷体" panose="02010609060101010101" pitchFamily="49" charset="-122"/>
              </a:rPr>
              <a:t>观察</a:t>
            </a:r>
            <a:r>
              <a:rPr lang="zh-CN" altLang="en-US" sz="2400" b="1" u="sng" dirty="0">
                <a:solidFill>
                  <a:srgbClr val="3333FF"/>
                </a:solidFill>
                <a:latin typeface="楷体" panose="02010609060101010101" pitchFamily="49" charset="-122"/>
                <a:ea typeface="楷体" panose="02010609060101010101" pitchFamily="49" charset="-122"/>
              </a:rPr>
              <a:t>不透明、不发光</a:t>
            </a:r>
            <a:r>
              <a:rPr lang="en-US" altLang="en-US" sz="2400" dirty="0">
                <a:latin typeface="楷体" panose="02010609060101010101" pitchFamily="49" charset="-122"/>
                <a:ea typeface="楷体" panose="02010609060101010101" pitchFamily="49" charset="-122"/>
              </a:rPr>
              <a:t>物体时，</a:t>
            </a:r>
            <a:r>
              <a:rPr lang="zh-CN" altLang="en-US" sz="2400" dirty="0">
                <a:latin typeface="楷体" panose="02010609060101010101" pitchFamily="49" charset="-122"/>
                <a:ea typeface="楷体" panose="02010609060101010101" pitchFamily="49" charset="-122"/>
              </a:rPr>
              <a:t>人眼观察到的是从物体表面反射的光线</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由光源和物体表面性质确定</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，反射光决定了物体所呈现的颜色</a:t>
            </a:r>
            <a:endParaRPr lang="zh-CN" altLang="en-US" sz="2400" dirty="0">
              <a:latin typeface="楷体" panose="02010609060101010101" pitchFamily="49" charset="-122"/>
              <a:ea typeface="楷体" panose="02010609060101010101" pitchFamily="49" charset="-122"/>
            </a:endParaRPr>
          </a:p>
          <a:p>
            <a:pPr lvl="1" latinLnBrk="0">
              <a:lnSpc>
                <a:spcPct val="110000"/>
              </a:lnSpc>
              <a:spcBef>
                <a:spcPts val="0"/>
              </a:spcBef>
            </a:pPr>
            <a:r>
              <a:rPr lang="zh-CN" altLang="en-US" sz="2400" smtClean="0">
                <a:ln>
                  <a:noFill/>
                </a:ln>
                <a:effectLst/>
                <a:uLnTx/>
                <a:uFillTx/>
                <a:latin typeface="楷体" panose="02010609060101010101" pitchFamily="49" charset="-122"/>
                <a:ea typeface="楷体" panose="02010609060101010101" pitchFamily="49" charset="-122"/>
                <a:sym typeface="+mn-ea"/>
              </a:rPr>
              <a:t>假定</a:t>
            </a:r>
            <a:r>
              <a:rPr lang="zh-CN" altLang="en-US" sz="2400">
                <a:ln>
                  <a:noFill/>
                </a:ln>
                <a:effectLst/>
                <a:uLnTx/>
                <a:uFillTx/>
                <a:latin typeface="楷体" panose="02010609060101010101" pitchFamily="49" charset="-122"/>
                <a:ea typeface="楷体" panose="02010609060101010101" pitchFamily="49" charset="-122"/>
                <a:sym typeface="+mn-ea"/>
              </a:rPr>
              <a:t>光源为</a:t>
            </a:r>
            <a:r>
              <a:rPr lang="zh-CN" altLang="en-US" sz="2400" b="1" smtClean="0">
                <a:ln>
                  <a:noFill/>
                </a:ln>
                <a:solidFill>
                  <a:srgbClr val="3333FF"/>
                </a:solidFill>
                <a:effectLst/>
                <a:uLnTx/>
                <a:uFillTx/>
                <a:latin typeface="楷体" panose="02010609060101010101" pitchFamily="49" charset="-122"/>
                <a:ea typeface="楷体" panose="02010609060101010101" pitchFamily="49" charset="-122"/>
                <a:sym typeface="+mn-ea"/>
              </a:rPr>
              <a:t>点光源</a:t>
            </a:r>
            <a:r>
              <a:rPr lang="zh-CN" altLang="en-US" sz="2400" smtClean="0">
                <a:ln>
                  <a:noFill/>
                </a:ln>
                <a:effectLst/>
                <a:uLnTx/>
                <a:uFillTx/>
                <a:latin typeface="楷体" panose="02010609060101010101" pitchFamily="49" charset="-122"/>
                <a:ea typeface="楷体" panose="02010609060101010101" pitchFamily="49" charset="-122"/>
                <a:sym typeface="+mn-ea"/>
              </a:rPr>
              <a:t>（向四周发射光线），</a:t>
            </a:r>
            <a:r>
              <a:rPr lang="zh-CN" altLang="en-US" sz="2400">
                <a:ln>
                  <a:noFill/>
                </a:ln>
                <a:effectLst/>
                <a:uLnTx/>
                <a:uFillTx/>
                <a:latin typeface="楷体" panose="02010609060101010101" pitchFamily="49" charset="-122"/>
                <a:ea typeface="楷体" panose="02010609060101010101" pitchFamily="49" charset="-122"/>
                <a:sym typeface="+mn-ea"/>
              </a:rPr>
              <a:t>物体是不透明的，所以</a:t>
            </a:r>
            <a:r>
              <a:rPr lang="zh-CN" altLang="en-US" sz="2400" kern="0" noProof="0" dirty="0" smtClean="0">
                <a:ln>
                  <a:noFill/>
                </a:ln>
                <a:effectLst/>
                <a:uLnTx/>
                <a:uFillTx/>
                <a:latin typeface="楷体" panose="02010609060101010101" pitchFamily="49" charset="-122"/>
                <a:ea typeface="楷体" panose="02010609060101010101" pitchFamily="49" charset="-122"/>
                <a:sym typeface="+mn-ea"/>
              </a:rPr>
              <a:t>不包含透射光，</a:t>
            </a:r>
            <a:r>
              <a:rPr lang="zh-CN" altLang="en-US" sz="2400" b="1" u="sng" dirty="0">
                <a:solidFill>
                  <a:srgbClr val="3333FF"/>
                </a:solidFill>
                <a:latin typeface="楷体" panose="02010609060101010101" pitchFamily="49" charset="-122"/>
                <a:ea typeface="楷体" panose="02010609060101010101" pitchFamily="49" charset="-122"/>
                <a:sym typeface="+mn-ea"/>
              </a:rPr>
              <a:t>不考虑光线在不同物体之间的传播过程</a:t>
            </a:r>
            <a:r>
              <a:rPr lang="zh-CN" altLang="en-US" sz="2400" kern="0" noProof="0" dirty="0" smtClean="0">
                <a:ln>
                  <a:noFill/>
                </a:ln>
                <a:effectLst/>
                <a:uLnTx/>
                <a:uFillTx/>
                <a:latin typeface="楷体" panose="02010609060101010101" pitchFamily="49" charset="-122"/>
                <a:ea typeface="楷体" panose="02010609060101010101" pitchFamily="49" charset="-122"/>
                <a:sym typeface="+mn-ea"/>
              </a:rPr>
              <a:t>，</a:t>
            </a:r>
            <a:r>
              <a:rPr lang="zh-CN" altLang="en-US" sz="2400">
                <a:ln>
                  <a:noFill/>
                </a:ln>
                <a:effectLst/>
                <a:uLnTx/>
                <a:uFillTx/>
                <a:latin typeface="楷体" panose="02010609060101010101" pitchFamily="49" charset="-122"/>
                <a:ea typeface="楷体" panose="02010609060101010101" pitchFamily="49" charset="-122"/>
                <a:sym typeface="+mn-ea"/>
              </a:rPr>
              <a:t>只考虑光源的直接照射的</a:t>
            </a:r>
            <a:r>
              <a:rPr lang="zh-CN" altLang="en-US" sz="2400" kern="0" noProof="0" dirty="0" smtClean="0">
                <a:ln>
                  <a:noFill/>
                </a:ln>
                <a:effectLst/>
                <a:uLnTx/>
                <a:uFillTx/>
                <a:latin typeface="楷体" panose="02010609060101010101" pitchFamily="49" charset="-122"/>
                <a:ea typeface="楷体" panose="02010609060101010101" pitchFamily="49" charset="-122"/>
                <a:sym typeface="+mn-ea"/>
              </a:rPr>
              <a:t>反射作用(漫反射、镜面反射)</a:t>
            </a:r>
            <a:r>
              <a:rPr lang="zh-CN" altLang="en-US" sz="2400">
                <a:ln>
                  <a:noFill/>
                </a:ln>
                <a:effectLst/>
                <a:uLnTx/>
                <a:uFillTx/>
                <a:latin typeface="楷体" panose="02010609060101010101" pitchFamily="49" charset="-122"/>
                <a:ea typeface="楷体" panose="02010609060101010101" pitchFamily="49" charset="-122"/>
                <a:sym typeface="+mn-ea"/>
              </a:rPr>
              <a:t>，</a:t>
            </a:r>
            <a:r>
              <a:rPr lang="zh-CN" altLang="en-US" sz="2400">
                <a:ln>
                  <a:noFill/>
                </a:ln>
                <a:solidFill>
                  <a:schemeClr val="tx1"/>
                </a:solidFill>
                <a:effectLst/>
                <a:uLnTx/>
                <a:uFillTx/>
                <a:latin typeface="楷体" panose="02010609060101010101" pitchFamily="49" charset="-122"/>
                <a:ea typeface="楷体" panose="02010609060101010101" pitchFamily="49" charset="-122"/>
                <a:sym typeface="+mn-ea"/>
              </a:rPr>
              <a:t>而将光在物体之间的传播效果笼统地模拟为</a:t>
            </a:r>
            <a:r>
              <a:rPr lang="zh-CN" altLang="en-US" sz="2400" b="1" u="sng" dirty="0">
                <a:solidFill>
                  <a:srgbClr val="3333FF"/>
                </a:solidFill>
                <a:latin typeface="楷体" panose="02010609060101010101" pitchFamily="49" charset="-122"/>
                <a:ea typeface="楷体" panose="02010609060101010101" pitchFamily="49" charset="-122"/>
                <a:sym typeface="+mn-ea"/>
              </a:rPr>
              <a:t>环境光</a:t>
            </a:r>
            <a:r>
              <a:rPr lang="zh-CN" altLang="en-US" sz="2400">
                <a:ln>
                  <a:noFill/>
                </a:ln>
                <a:effectLst/>
                <a:uLnTx/>
                <a:uFillTx/>
                <a:latin typeface="楷体" panose="02010609060101010101" pitchFamily="49" charset="-122"/>
                <a:ea typeface="楷体" panose="02010609060101010101" pitchFamily="49" charset="-122"/>
                <a:sym typeface="+mn-ea"/>
              </a:rPr>
              <a:t>。</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lvl="1" latinLnBrk="0">
              <a:lnSpc>
                <a:spcPct val="110000"/>
              </a:lnSpc>
              <a:spcBef>
                <a:spcPts val="0"/>
              </a:spcBef>
            </a:pPr>
            <a:r>
              <a:rPr lang="en-US" altLang="en-US" dirty="0">
                <a:latin typeface="楷体" panose="02010609060101010101" pitchFamily="49" charset="-122"/>
                <a:ea typeface="楷体" panose="02010609060101010101" pitchFamily="49" charset="-122"/>
              </a:rPr>
              <a:t>更复杂的整体</a:t>
            </a:r>
            <a:r>
              <a:rPr lang="zh-CN" altLang="en-US" dirty="0">
                <a:latin typeface="楷体" panose="02010609060101010101" pitchFamily="49" charset="-122"/>
                <a:ea typeface="楷体" panose="02010609060101010101" pitchFamily="49" charset="-122"/>
              </a:rPr>
              <a:t>（全局）</a:t>
            </a:r>
            <a:r>
              <a:rPr lang="en-US" altLang="en-US" dirty="0">
                <a:latin typeface="楷体" panose="02010609060101010101" pitchFamily="49" charset="-122"/>
                <a:ea typeface="楷体" panose="02010609060101010101" pitchFamily="49" charset="-122"/>
              </a:rPr>
              <a:t>光照明模型可以处理物体之间光照的相互作用的模型</a:t>
            </a:r>
            <a:endParaRPr lang="en-US"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endParaRPr lang="zh-CN" altLang="en-US" sz="3200" dirty="0">
              <a:latin typeface="Times New Roman" panose="02020603050405020304" pitchFamily="18" charset="0"/>
              <a:ea typeface="楷体" panose="02010609060101010101" pitchFamily="49" charset="-122"/>
            </a:endParaRPr>
          </a:p>
        </p:txBody>
      </p:sp>
      <p:sp>
        <p:nvSpPr>
          <p:cNvPr id="26626" name="内容占位符 2"/>
          <p:cNvSpPr>
            <a:spLocks noGrp="1"/>
          </p:cNvSpPr>
          <p:nvPr>
            <p:ph idx="1"/>
          </p:nvPr>
        </p:nvSpPr>
        <p:spPr>
          <a:xfrm>
            <a:off x="252413" y="1412875"/>
            <a:ext cx="8567738" cy="47132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ltLang="zh-CN" sz="2600" noProof="0">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Phong</a:t>
            </a:r>
            <a:r>
              <a:rPr lang="zh-CN" altLang="en-US" sz="2600" noProof="0">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光照明模型，</a:t>
            </a:r>
            <a:r>
              <a:rPr kumimoji="0" lang="en-US" altLang="zh-CN" sz="26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Blinn-Phong 反射模型</a:t>
            </a:r>
            <a:r>
              <a:rPr kumimoji="0" lang="zh-CN" altLang="en-US" sz="26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，属于</a:t>
            </a:r>
            <a:r>
              <a:rPr kumimoji="0" lang="zh-CN" altLang="en-US" sz="2600" i="0" u="none" strike="noStrike" kern="1200" cap="none" spc="0" normalizeH="0" baseline="0" noProof="1" smtClean="0">
                <a:ln>
                  <a:noFill/>
                </a:ln>
                <a:solidFill>
                  <a:srgbClr val="3333FF"/>
                </a:solidFill>
                <a:effectLst/>
                <a:uLnTx/>
                <a:uFillTx/>
                <a:latin typeface="楷体" panose="02010609060101010101" pitchFamily="49" charset="-122"/>
                <a:ea typeface="楷体" panose="02010609060101010101" pitchFamily="49" charset="-122"/>
                <a:cs typeface="+mn-cs"/>
              </a:rPr>
              <a:t>局部</a:t>
            </a:r>
            <a:r>
              <a:rPr kumimoji="0" lang="en-US" altLang="zh-CN" sz="26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6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简单</a:t>
            </a:r>
            <a:r>
              <a:rPr kumimoji="0" lang="en-US" altLang="zh-CN" sz="26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6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光照模型</a:t>
            </a:r>
            <a:endParaRPr kumimoji="0" lang="en-US" altLang="zh-CN" sz="26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6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60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3555" name="矩形 4"/>
          <p:cNvSpPr/>
          <p:nvPr/>
        </p:nvSpPr>
        <p:spPr>
          <a:xfrm>
            <a:off x="467360" y="2421255"/>
            <a:ext cx="8353425" cy="491490"/>
          </a:xfrm>
          <a:prstGeom prst="rect">
            <a:avLst/>
          </a:prstGeom>
          <a:noFill/>
          <a:ln w="9525">
            <a:noFill/>
          </a:ln>
        </p:spPr>
        <p:txBody>
          <a:bodyPr wrap="square" anchor="t" anchorCtr="0">
            <a:spAutoFit/>
          </a:bodyPr>
          <a:p>
            <a:pPr>
              <a:buFontTx/>
            </a:pPr>
            <a:r>
              <a:rPr lang="zh-CN" altLang="en-US" sz="2600" dirty="0">
                <a:solidFill>
                  <a:srgbClr val="0000FF"/>
                </a:solidFill>
                <a:latin typeface="楷体" panose="02010609060101010101" pitchFamily="49" charset="-122"/>
                <a:ea typeface="楷体" panose="02010609060101010101" pitchFamily="49" charset="-122"/>
              </a:rPr>
              <a:t>物体表面某点的反射光 </a:t>
            </a:r>
            <a:r>
              <a:rPr lang="en-US" altLang="zh-CN" sz="2600" dirty="0">
                <a:solidFill>
                  <a:srgbClr val="0000FF"/>
                </a:solidFill>
                <a:latin typeface="楷体" panose="02010609060101010101" pitchFamily="49" charset="-122"/>
                <a:ea typeface="楷体" panose="02010609060101010101" pitchFamily="49" charset="-122"/>
              </a:rPr>
              <a:t>= </a:t>
            </a:r>
            <a:r>
              <a:rPr lang="zh-CN" altLang="en-US" sz="2600" dirty="0">
                <a:solidFill>
                  <a:srgbClr val="0000FF"/>
                </a:solidFill>
                <a:latin typeface="楷体" panose="02010609060101010101" pitchFamily="49" charset="-122"/>
                <a:ea typeface="楷体" panose="02010609060101010101" pitchFamily="49" charset="-122"/>
              </a:rPr>
              <a:t>环境光</a:t>
            </a:r>
            <a:r>
              <a:rPr lang="en-US" altLang="zh-CN" sz="2600" dirty="0">
                <a:solidFill>
                  <a:srgbClr val="0000FF"/>
                </a:solidFill>
                <a:latin typeface="楷体" panose="02010609060101010101" pitchFamily="49" charset="-122"/>
                <a:ea typeface="楷体" panose="02010609060101010101" pitchFamily="49" charset="-122"/>
              </a:rPr>
              <a:t>+</a:t>
            </a:r>
            <a:r>
              <a:rPr lang="zh-CN" altLang="en-US" sz="2600" dirty="0">
                <a:solidFill>
                  <a:srgbClr val="0000FF"/>
                </a:solidFill>
                <a:latin typeface="楷体" panose="02010609060101010101" pitchFamily="49" charset="-122"/>
                <a:ea typeface="楷体" panose="02010609060101010101" pitchFamily="49" charset="-122"/>
              </a:rPr>
              <a:t>漫反射光</a:t>
            </a:r>
            <a:r>
              <a:rPr lang="en-US" altLang="zh-CN" sz="2600" dirty="0">
                <a:solidFill>
                  <a:srgbClr val="0000FF"/>
                </a:solidFill>
                <a:latin typeface="楷体" panose="02010609060101010101" pitchFamily="49" charset="-122"/>
                <a:ea typeface="楷体" panose="02010609060101010101" pitchFamily="49" charset="-122"/>
              </a:rPr>
              <a:t>+</a:t>
            </a:r>
            <a:r>
              <a:rPr lang="zh-CN" altLang="en-US" sz="2600" dirty="0">
                <a:solidFill>
                  <a:srgbClr val="0000FF"/>
                </a:solidFill>
                <a:latin typeface="楷体" panose="02010609060101010101" pitchFamily="49" charset="-122"/>
                <a:ea typeface="楷体" panose="02010609060101010101" pitchFamily="49" charset="-122"/>
              </a:rPr>
              <a:t>镜面反射光</a:t>
            </a:r>
            <a:endParaRPr lang="zh-CN" altLang="en-US" sz="2600" dirty="0">
              <a:solidFill>
                <a:srgbClr val="0000FF"/>
              </a:solidFill>
              <a:latin typeface="楷体" panose="02010609060101010101" pitchFamily="49" charset="-122"/>
              <a:ea typeface="楷体" panose="02010609060101010101" pitchFamily="49" charset="-122"/>
            </a:endParaRPr>
          </a:p>
        </p:txBody>
      </p:sp>
      <p:pic>
        <p:nvPicPr>
          <p:cNvPr id="26627" name="Picture 2"/>
          <p:cNvPicPr>
            <a:picLocks noChangeAspect="1"/>
          </p:cNvPicPr>
          <p:nvPr>
            <p:custDataLst>
              <p:tags r:id="rId1"/>
            </p:custDataLst>
          </p:nvPr>
        </p:nvPicPr>
        <p:blipFill>
          <a:blip r:embed="rId2"/>
          <a:stretch>
            <a:fillRect/>
          </a:stretch>
        </p:blipFill>
        <p:spPr>
          <a:xfrm>
            <a:off x="35878" y="3212783"/>
            <a:ext cx="4846637" cy="3228975"/>
          </a:xfrm>
          <a:prstGeom prst="rect">
            <a:avLst/>
          </a:prstGeom>
          <a:noFill/>
          <a:ln w="9525">
            <a:noFill/>
          </a:ln>
        </p:spPr>
      </p:pic>
      <p:sp>
        <p:nvSpPr>
          <p:cNvPr id="26628" name="TextBox 3"/>
          <p:cNvSpPr txBox="1"/>
          <p:nvPr>
            <p:custDataLst>
              <p:tags r:id="rId3"/>
            </p:custDataLst>
          </p:nvPr>
        </p:nvSpPr>
        <p:spPr>
          <a:xfrm>
            <a:off x="5435918" y="4149090"/>
            <a:ext cx="3384550" cy="460375"/>
          </a:xfrm>
          <a:prstGeom prst="rect">
            <a:avLst/>
          </a:prstGeom>
          <a:noFill/>
          <a:ln w="9525">
            <a:noFill/>
          </a:ln>
        </p:spPr>
        <p:txBody>
          <a:bodyPr anchor="t" anchorCtr="0">
            <a:spAutoFit/>
          </a:bodyPr>
          <a:p>
            <a:pPr>
              <a:buFontTx/>
            </a:pPr>
            <a:r>
              <a:rPr lang="en-US" altLang="zh-CN" sz="1200" dirty="0">
                <a:latin typeface="宋体" panose="02010600030101010101" pitchFamily="2" charset="-122"/>
              </a:rPr>
              <a:t>https://blog.csdn.net/qq_38065509/article/details/105691559</a:t>
            </a:r>
            <a:endParaRPr lang="zh-CN" altLang="en-US" sz="1200" dirty="0">
              <a:latin typeface="宋体" panose="02010600030101010101" pitchFamily="2" charset="-122"/>
            </a:endParaRPr>
          </a:p>
        </p:txBody>
      </p:sp>
      <p:sp>
        <p:nvSpPr>
          <p:cNvPr id="26632" name="TextBox 5"/>
          <p:cNvSpPr txBox="1"/>
          <p:nvPr>
            <p:custDataLst>
              <p:tags r:id="rId4"/>
            </p:custDataLst>
          </p:nvPr>
        </p:nvSpPr>
        <p:spPr>
          <a:xfrm>
            <a:off x="539750" y="6381115"/>
            <a:ext cx="3503930" cy="306705"/>
          </a:xfrm>
          <a:prstGeom prst="rect">
            <a:avLst/>
          </a:prstGeom>
          <a:noFill/>
          <a:ln w="9525">
            <a:noFill/>
          </a:ln>
        </p:spPr>
        <p:txBody>
          <a:bodyPr wrap="square" anchor="t" anchorCtr="0">
            <a:spAutoFit/>
          </a:bodyPr>
          <a:p>
            <a:pPr>
              <a:buFontTx/>
            </a:pPr>
            <a:r>
              <a:rPr lang="it-IT" altLang="zh-CN" sz="1400" dirty="0">
                <a:latin typeface="宋体" panose="02010600030101010101" pitchFamily="2" charset="-122"/>
              </a:rPr>
              <a:t>Photo credit: Jessica Andrews, flickr</a:t>
            </a:r>
            <a:endParaRPr lang="it-IT" altLang="zh-CN" sz="1400" dirty="0">
              <a:latin typeface="宋体" panose="02010600030101010101" pitchFamily="2" charset="-122"/>
            </a:endParaRPr>
          </a:p>
        </p:txBody>
      </p:sp>
      <p:pic>
        <p:nvPicPr>
          <p:cNvPr id="26633" name="内容占位符 3"/>
          <p:cNvPicPr>
            <a:picLocks noGrp="1" noChangeAspect="1"/>
          </p:cNvPicPr>
          <p:nvPr>
            <p:custDataLst>
              <p:tags r:id="rId5"/>
            </p:custDataLst>
          </p:nvPr>
        </p:nvPicPr>
        <p:blipFill>
          <a:blip r:embed="rId6"/>
          <a:stretch>
            <a:fillRect/>
          </a:stretch>
        </p:blipFill>
        <p:spPr>
          <a:xfrm>
            <a:off x="5148580" y="4580573"/>
            <a:ext cx="3913188" cy="1992312"/>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endParaRPr lang="zh-CN" altLang="en-US" sz="3200" dirty="0">
              <a:latin typeface="Times New Roman" panose="02020603050405020304" pitchFamily="18" charset="0"/>
              <a:ea typeface="楷体" panose="02010609060101010101" pitchFamily="49" charset="-122"/>
            </a:endParaRPr>
          </a:p>
        </p:txBody>
      </p:sp>
      <p:sp>
        <p:nvSpPr>
          <p:cNvPr id="25602" name="内容占位符 2"/>
          <p:cNvSpPr>
            <a:spLocks noGrp="1"/>
          </p:cNvSpPr>
          <p:nvPr>
            <p:ph idx="1"/>
          </p:nvPr>
        </p:nvSpPr>
        <p:spPr>
          <a:xfrm>
            <a:off x="323850" y="1268413"/>
            <a:ext cx="8713788" cy="4857750"/>
          </a:xfrm>
        </p:spPr>
        <p:txBody>
          <a:bodyPr vert="horz" wrap="square" lIns="91440" tIns="45720" rIns="91440" bIns="45720" anchor="t" anchorCtr="0"/>
          <a:p>
            <a:pPr>
              <a:spcBef>
                <a:spcPts val="600"/>
              </a:spcBef>
            </a:pPr>
            <a:r>
              <a:rPr lang="zh-CN" altLang="en-US" sz="2600" dirty="0">
                <a:latin typeface="楷体" panose="02010609060101010101" pitchFamily="49" charset="-122"/>
                <a:ea typeface="楷体" panose="02010609060101010101" pitchFamily="49" charset="-122"/>
              </a:rPr>
              <a:t>光照射到物体表面，主要发生的反射现象：</a:t>
            </a:r>
            <a:endParaRPr lang="zh-CN" altLang="en-US" sz="2600" dirty="0">
              <a:latin typeface="楷体" panose="02010609060101010101" pitchFamily="49" charset="-122"/>
              <a:ea typeface="楷体" panose="02010609060101010101" pitchFamily="49" charset="-122"/>
            </a:endParaRPr>
          </a:p>
          <a:p>
            <a:pPr lvl="1">
              <a:spcBef>
                <a:spcPts val="600"/>
              </a:spcBef>
            </a:pPr>
            <a:r>
              <a:rPr lang="zh-CN" altLang="en-US" dirty="0">
                <a:latin typeface="楷体" panose="02010609060101010101" pitchFamily="49" charset="-122"/>
                <a:ea typeface="楷体" panose="02010609060101010101" pitchFamily="49" charset="-122"/>
              </a:rPr>
              <a:t>漫反射：光线照在物体上形成的反射光线，体现材质</a:t>
            </a: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pPr lvl="1">
              <a:spcBef>
                <a:spcPts val="600"/>
              </a:spcBef>
            </a:pPr>
            <a:r>
              <a:rPr lang="zh-CN" altLang="en-US" dirty="0">
                <a:latin typeface="楷体" panose="02010609060101010101" pitchFamily="49" charset="-122"/>
                <a:ea typeface="楷体" panose="02010609060101010101" pitchFamily="49" charset="-122"/>
              </a:rPr>
              <a:t>镜面反射：光滑物体表面的高光区域，体现光滑程度</a:t>
            </a:r>
            <a:endParaRPr lang="zh-CN" altLang="en-US" dirty="0">
              <a:latin typeface="楷体" panose="02010609060101010101" pitchFamily="49" charset="-122"/>
              <a:ea typeface="楷体" panose="02010609060101010101" pitchFamily="49" charset="-122"/>
            </a:endParaRPr>
          </a:p>
          <a:p>
            <a:pPr lvl="1">
              <a:spcBef>
                <a:spcPts val="600"/>
              </a:spcBef>
            </a:pPr>
            <a:r>
              <a:rPr lang="zh-CN" altLang="en-US" dirty="0">
                <a:latin typeface="楷体" panose="02010609060101010101" pitchFamily="49" charset="-122"/>
                <a:ea typeface="楷体" panose="02010609060101010101" pitchFamily="49" charset="-122"/>
                <a:sym typeface="宋体" panose="02010600030101010101" pitchFamily="2" charset="-122"/>
              </a:rPr>
              <a:t>环境光：</a:t>
            </a:r>
            <a:r>
              <a:rPr lang="zh-CN" altLang="en-US" dirty="0">
                <a:latin typeface="楷体" panose="02010609060101010101" pitchFamily="49" charset="-122"/>
                <a:ea typeface="楷体" panose="02010609060101010101" pitchFamily="49" charset="-122"/>
              </a:rPr>
              <a:t>物体间的反射作用，体现环境对物体的影响</a:t>
            </a:r>
            <a:endParaRPr lang="zh-CN" altLang="en-US" dirty="0">
              <a:latin typeface="楷体" panose="02010609060101010101" pitchFamily="49" charset="-122"/>
              <a:ea typeface="楷体" panose="02010609060101010101" pitchFamily="49" charset="-122"/>
            </a:endParaRPr>
          </a:p>
        </p:txBody>
      </p:sp>
      <p:pic>
        <p:nvPicPr>
          <p:cNvPr id="25603" name="Picture 7"/>
          <p:cNvPicPr>
            <a:picLocks noChangeAspect="1"/>
          </p:cNvPicPr>
          <p:nvPr/>
        </p:nvPicPr>
        <p:blipFill>
          <a:blip r:embed="rId1"/>
          <a:stretch>
            <a:fillRect/>
          </a:stretch>
        </p:blipFill>
        <p:spPr>
          <a:xfrm>
            <a:off x="468313" y="3789363"/>
            <a:ext cx="8291512" cy="2303462"/>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内容占位符 2"/>
          <p:cNvSpPr>
            <a:spLocks noGrp="1"/>
          </p:cNvSpPr>
          <p:nvPr>
            <p:ph idx="1"/>
          </p:nvPr>
        </p:nvSpPr>
        <p:spPr>
          <a:xfrm>
            <a:off x="252413" y="1341438"/>
            <a:ext cx="8716963" cy="4279900"/>
          </a:xfrm>
        </p:spPr>
        <p:txBody>
          <a:bodyPr vert="horz" wrap="square" lIns="91440" tIns="45720" rIns="91440" bIns="45720" numCol="1" anchor="t" anchorCtr="0" compatLnSpc="1"/>
          <a:lstStyle/>
          <a:p>
            <a:pPr marL="175895" marR="0" lvl="1" indent="-342900"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宋体" panose="02010600030101010101" pitchFamily="2" charset="-122"/>
              </a:rPr>
              <a:t>环境光反映光源</a:t>
            </a:r>
            <a:r>
              <a:rPr kumimoji="0" lang="zh-CN" altLang="en-US"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sym typeface="宋体" panose="02010600030101010101" pitchFamily="2" charset="-122"/>
              </a:rPr>
              <a:t>间接</a:t>
            </a: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宋体" panose="02010600030101010101" pitchFamily="2" charset="-122"/>
              </a:rPr>
              <a:t>对物体的影响，是在物体和环境之间多次反射，最终达到平衡的一种光。</a:t>
            </a:r>
            <a:r>
              <a:rPr kumimoji="0" lang="zh-CN" altLang="en-US" sz="26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环境光在空间中近似均匀分布，即在</a:t>
            </a:r>
            <a:r>
              <a:rPr kumimoji="0" lang="zh-CN" altLang="en-US" sz="2600" i="0" u="none" strike="noStrike" kern="1200" cap="none" spc="0" normalizeH="0" baseline="0" noProof="0" smtClean="0">
                <a:ln>
                  <a:noFill/>
                </a:ln>
                <a:solidFill>
                  <a:srgbClr val="FF0000"/>
                </a:solidFill>
                <a:effectLst/>
                <a:uLnTx/>
                <a:uFillTx/>
                <a:latin typeface="Times New Roman" panose="02020603050405020304" pitchFamily="18" charset="0"/>
                <a:ea typeface="楷体" panose="02010609060101010101" pitchFamily="49" charset="-122"/>
                <a:cs typeface="+mn-cs"/>
              </a:rPr>
              <a:t>任何位置、方向上强度</a:t>
            </a:r>
            <a:r>
              <a:rPr kumimoji="0" lang="zh-CN" altLang="en-US" sz="26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一样</a:t>
            </a:r>
            <a:endParaRPr kumimoji="0" lang="en-US" altLang="en-US" sz="26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75895"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6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环境光照明方程：</a:t>
            </a:r>
            <a:r>
              <a:rPr kumimoji="0" lang="en-US" altLang="zh-CN" sz="26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Ie= Ka·Ia</a:t>
            </a:r>
            <a:endParaRPr kumimoji="0" lang="en-US" altLang="zh-CN" sz="26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35940" marR="0" lvl="1"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入射环境光亮度（强度）</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记为</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Ia</a:t>
            </a:r>
            <a:endPar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35940" marR="0" lvl="1"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defRPr/>
            </a:pP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Ie</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为环境光下物体表面呈现亮度即</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sym typeface="宋体" panose="02010600030101010101" pitchFamily="2" charset="-122"/>
              </a:rPr>
              <a:t>物体的反射环境光强度</a:t>
            </a:r>
            <a:endParaRPr kumimoji="0" lang="zh-CN" altLang="en-US" sz="24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35940" marR="0" lvl="1" indent="-285750" algn="l" defTabSz="914400" rtl="0" eaLnBrk="0" fontAlgn="base" latinLnBrk="0" hangingPunct="0">
              <a:lnSpc>
                <a:spcPct val="10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环境光反射系数</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Ka</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：反射光线强度与入射光线强度比例</a:t>
            </a:r>
            <a:endPar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935990" marR="0" lvl="2" indent="-228600" algn="l" defTabSz="914400" rtl="0" eaLnBrk="0" fontAlgn="base" latinLnBrk="0" hangingPunct="0">
              <a:lnSpc>
                <a:spcPct val="10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部分光线被吸收</a:t>
            </a:r>
            <a:endPar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pSp>
        <p:nvGrpSpPr>
          <p:cNvPr id="27651" name="组合 4"/>
          <p:cNvGrpSpPr/>
          <p:nvPr/>
        </p:nvGrpSpPr>
        <p:grpSpPr>
          <a:xfrm>
            <a:off x="971550" y="5186363"/>
            <a:ext cx="3600450" cy="1195387"/>
            <a:chOff x="5148040" y="2780955"/>
            <a:chExt cx="3672255" cy="1195247"/>
          </a:xfrm>
        </p:grpSpPr>
        <p:sp>
          <p:nvSpPr>
            <p:cNvPr id="4" name="矩形 3"/>
            <p:cNvSpPr/>
            <p:nvPr/>
          </p:nvSpPr>
          <p:spPr>
            <a:xfrm>
              <a:off x="5148040" y="2780955"/>
              <a:ext cx="3672255" cy="11952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5000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pic>
          <p:nvPicPr>
            <p:cNvPr id="27653" name="Picture 2"/>
            <p:cNvPicPr>
              <a:picLocks noChangeAspect="1"/>
            </p:cNvPicPr>
            <p:nvPr/>
          </p:nvPicPr>
          <p:blipFill>
            <a:blip r:embed="rId1"/>
            <a:stretch>
              <a:fillRect/>
            </a:stretch>
          </p:blipFill>
          <p:spPr>
            <a:xfrm>
              <a:off x="7013377" y="2786849"/>
              <a:ext cx="1662908" cy="1189353"/>
            </a:xfrm>
            <a:prstGeom prst="rect">
              <a:avLst/>
            </a:prstGeom>
            <a:noFill/>
            <a:ln w="9525">
              <a:noFill/>
            </a:ln>
          </p:spPr>
        </p:pic>
        <p:sp>
          <p:nvSpPr>
            <p:cNvPr id="27654" name="TextBox 2"/>
            <p:cNvSpPr txBox="1"/>
            <p:nvPr/>
          </p:nvSpPr>
          <p:spPr>
            <a:xfrm>
              <a:off x="5233671" y="2919860"/>
              <a:ext cx="1804350" cy="923330"/>
            </a:xfrm>
            <a:prstGeom prst="rect">
              <a:avLst/>
            </a:prstGeom>
            <a:noFill/>
            <a:ln w="9525">
              <a:noFill/>
            </a:ln>
          </p:spPr>
          <p:txBody>
            <a:bodyPr anchor="t" anchorCtr="0">
              <a:spAutoFit/>
            </a:bodyPr>
            <a:p>
              <a:pPr marL="0" lvl="2" indent="0" algn="l" rtl="0" eaLnBrk="1" fontAlgn="base" hangingPunct="1">
                <a:spcBef>
                  <a:spcPct val="50000"/>
                </a:spcBef>
                <a:spcAft>
                  <a:spcPct val="50000"/>
                </a:spcAft>
                <a:buFontTx/>
                <a:buNone/>
              </a:pPr>
              <a:r>
                <a:rPr lang="zh-CN" altLang="en-US" sz="1800" b="1" dirty="0">
                  <a:solidFill>
                    <a:schemeClr val="tx1"/>
                  </a:solidFill>
                  <a:latin typeface="楷体" panose="02010609060101010101" pitchFamily="49" charset="-122"/>
                  <a:ea typeface="楷体" panose="02010609060101010101" pitchFamily="49" charset="-122"/>
                  <a:sym typeface="宋体" panose="02010600030101010101" pitchFamily="2" charset="-122"/>
                </a:rPr>
                <a:t>具有不同环境光反射系数的两个球</a:t>
              </a:r>
              <a:endParaRPr lang="zh-CN" altLang="en-US" sz="1800" dirty="0">
                <a:solidFill>
                  <a:schemeClr val="tx1"/>
                </a:solidFill>
                <a:latin typeface="宋体" panose="02010600030101010101" pitchFamily="2" charset="-122"/>
                <a:ea typeface="宋体" panose="02010600030101010101" pitchFamily="2" charset="-122"/>
              </a:endParaRPr>
            </a:p>
          </p:txBody>
        </p:sp>
      </p:grpSp>
      <p:pic>
        <p:nvPicPr>
          <p:cNvPr id="27655" name="Picture 4"/>
          <p:cNvPicPr>
            <a:picLocks noChangeAspect="1"/>
          </p:cNvPicPr>
          <p:nvPr/>
        </p:nvPicPr>
        <p:blipFill>
          <a:blip r:embed="rId2"/>
          <a:stretch>
            <a:fillRect/>
          </a:stretch>
        </p:blipFill>
        <p:spPr>
          <a:xfrm>
            <a:off x="5208588" y="4581525"/>
            <a:ext cx="2711450" cy="2141538"/>
          </a:xfrm>
          <a:prstGeom prst="rect">
            <a:avLst/>
          </a:prstGeom>
          <a:noFill/>
          <a:ln w="9525">
            <a:noFill/>
          </a:ln>
        </p:spPr>
      </p:pic>
      <p:sp>
        <p:nvSpPr>
          <p:cNvPr id="25601" name="标题 1"/>
          <p:cNvSpPr>
            <a:spLocks noGrp="1"/>
          </p:cNvSpPr>
          <p:nvPr>
            <p:ph type="title"/>
            <p:custDataLst>
              <p:tags r:id="rId3"/>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环境光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sz="2800" b="0" i="0" u="none" strike="noStrike" kern="1200" cap="none" spc="0" normalizeH="0" baseline="0" noProof="1">
                <a:solidFill>
                  <a:schemeClr val="tx1"/>
                </a:solidFill>
                <a:latin typeface="楷体" panose="02010609060101010101" pitchFamily="49" charset="-122"/>
                <a:ea typeface="楷体" panose="02010609060101010101" pitchFamily="49" charset="-122"/>
                <a:cs typeface="+mn-cs"/>
              </a:rPr>
              <a:t>光线和材质共同作用</a:t>
            </a:r>
            <a:r>
              <a:rPr lang="zh-CN" altLang="en-US">
                <a:latin typeface="楷体" panose="02010609060101010101" pitchFamily="49" charset="-122"/>
                <a:ea typeface="楷体" panose="02010609060101010101" pitchFamily="49" charset="-122"/>
                <a:sym typeface="+mn-ea"/>
              </a:rPr>
              <a:t>的结果</a:t>
            </a:r>
            <a:endParaRPr kumimoji="0" lang="zh-CN" altLang="en-US" sz="2800" b="0" i="0" u="none" strike="noStrike" kern="1200" cap="none" spc="0" normalizeH="0" baseline="0" noProof="1">
              <a:solidFill>
                <a:schemeClr val="tx1"/>
              </a:solidFill>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光线强度</a:t>
            </a:r>
            <a:r>
              <a:rPr kumimoji="0" lang="en-US" altLang="zh-CN"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[0,1]:</a:t>
            </a: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（ir,ig,ib）</a:t>
            </a:r>
            <a:endPar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材质环境光反射系数</a:t>
            </a:r>
            <a:r>
              <a:rPr kumimoji="0" lang="en-US" altLang="zh-CN"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[0,1]:</a:t>
            </a: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（mr,mg,mb）</a:t>
            </a:r>
            <a:endPar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最终颜色</a:t>
            </a:r>
            <a:r>
              <a:rPr kumimoji="0" lang="en-US" altLang="zh-CN"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a:t>
            </a: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a:t>
            </a:r>
            <a:r>
              <a:rPr kumimoji="0" lang="en-US" altLang="zh-CN"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ir*mr,ig*mg,ib*mb</a:t>
            </a:r>
            <a:r>
              <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rPr>
              <a:t>）</a:t>
            </a:r>
            <a:endParaRPr kumimoji="0" lang="zh-CN" altLang="en-US" b="0" i="0" u="none" strike="noStrike" kern="1200" cap="none" spc="0" normalizeH="0" baseline="0" noProof="1">
              <a:solidFill>
                <a:schemeClr val="tx1"/>
              </a:solidFill>
              <a:latin typeface="Times New Roman" panose="02020603050405020304" pitchFamily="18" charset="0"/>
              <a:cs typeface="Times New Roman" panose="02020603050405020304" pitchFamily="18" charset="0"/>
            </a:endParaRPr>
          </a:p>
        </p:txBody>
      </p:sp>
      <p:sp>
        <p:nvSpPr>
          <p:cNvPr id="25601" name="标题 1"/>
          <p:cNvSpPr>
            <a:spLocks noGrp="1"/>
          </p:cNvSpPr>
          <p:nvPr>
            <p:ph type="title"/>
            <p:custDataLst>
              <p:tags r:id="rId1"/>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环境光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内容占位符 2"/>
          <p:cNvSpPr>
            <a:spLocks noGrp="1"/>
          </p:cNvSpPr>
          <p:nvPr>
            <p:ph idx="1"/>
          </p:nvPr>
        </p:nvSpPr>
        <p:spPr>
          <a:xfrm>
            <a:off x="323850" y="1412875"/>
            <a:ext cx="8362950" cy="4713288"/>
          </a:xfrm>
        </p:spPr>
        <p:txBody>
          <a:bodyPr vert="horz" wrap="square" lIns="91440" tIns="45720" rIns="91440" bIns="45720" anchor="t" anchorCtr="0"/>
          <a:p>
            <a:pPr marL="342900" marR="0" indent="-342900" algn="l" defTabSz="914400" rtl="0" eaLnBrk="0" fontAlgn="base" latinLnBrk="0" hangingPunct="0">
              <a:lnSpc>
                <a:spcPct val="110000"/>
              </a:lnSpc>
              <a:spcBef>
                <a:spcPct val="20000"/>
              </a:spcBef>
              <a:spcAft>
                <a:spcPct val="0"/>
              </a:spcAft>
              <a:buClrTx/>
              <a:buSzTx/>
              <a:buFont typeface="Arial" panose="020B0604020202020204" pitchFamily="34" charset="0"/>
              <a:buChar char="•"/>
            </a:pPr>
            <a:r>
              <a:rPr kumimoji="0" lang="zh-CN" altLang="en-US" sz="26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rPr>
              <a:t>特点：入射存在于所有方向，反射也存在于所有方向</a:t>
            </a:r>
            <a:endParaRPr kumimoji="0" lang="en-US" altLang="zh-CN" sz="26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endParaRPr>
          </a:p>
          <a:p>
            <a:pPr marL="457200" marR="0" lvl="1" indent="0" algn="l" defTabSz="914400" rtl="0" latinLnBrk="0">
              <a:lnSpc>
                <a:spcPct val="110000"/>
              </a:lnSpc>
              <a:spcBef>
                <a:spcPts val="0"/>
              </a:spcBef>
              <a:spcAft>
                <a:spcPct val="0"/>
              </a:spcAft>
              <a:buClrTx/>
              <a:buSzTx/>
              <a:buFont typeface="Arial" panose="020B0604020202020204" pitchFamily="34" charset="0"/>
              <a:buChar char="–"/>
            </a:pPr>
            <a:r>
              <a:rPr kumimoji="0" lang="en-US" altLang="zh-CN" sz="2275"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sym typeface="+mn-ea"/>
              </a:rPr>
              <a:t> </a:t>
            </a:r>
            <a:r>
              <a:rPr kumimoji="0" lang="zh-CN" altLang="en-US" sz="2275"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sym typeface="+mn-ea"/>
              </a:rPr>
              <a:t>对物体表面的反射是一个固定值</a:t>
            </a:r>
            <a:endParaRPr kumimoji="0" lang="zh-CN" altLang="en-US" sz="2275"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endParaRPr>
          </a:p>
          <a:p>
            <a:pPr marL="342900" marR="0" indent="-342900" algn="l" defTabSz="914400" rtl="0" eaLnBrk="0" fontAlgn="base" latinLnBrk="0" hangingPunct="0">
              <a:lnSpc>
                <a:spcPct val="110000"/>
              </a:lnSpc>
              <a:spcBef>
                <a:spcPct val="20000"/>
              </a:spcBef>
              <a:spcAft>
                <a:spcPct val="0"/>
              </a:spcAft>
              <a:buClrTx/>
              <a:buSzTx/>
              <a:buFont typeface="Arial" panose="020B0604020202020204" pitchFamily="34" charset="0"/>
              <a:buChar char="•"/>
            </a:pPr>
            <a:r>
              <a:rPr kumimoji="0" lang="zh-CN" altLang="en-US" sz="2600"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rPr>
              <a:t>缺点：虽然不同的物体具有不同的亮度，但是同一物体的表面的亮度是恒定值，没有明暗的自然过度，</a:t>
            </a:r>
            <a:r>
              <a:rPr kumimoji="0" lang="zh-CN" altLang="en-US" sz="2600" i="0" u="none" strike="noStrike" kern="1200" cap="none" spc="0" normalizeH="0" baseline="0" noProof="1" dirty="0">
                <a:solidFill>
                  <a:srgbClr val="3333FF"/>
                </a:solidFill>
                <a:latin typeface="楷体" panose="02010609060101010101" pitchFamily="49" charset="-122"/>
                <a:ea typeface="楷体" panose="02010609060101010101" pitchFamily="49" charset="-122"/>
                <a:cs typeface="+mn-cs"/>
              </a:rPr>
              <a:t>缺乏真实感立体感</a:t>
            </a:r>
            <a:endParaRPr kumimoji="0" lang="zh-CN" altLang="en-US" sz="2275" i="0" u="none" strike="noStrike" kern="1200" cap="none" spc="0" normalizeH="0" baseline="0" noProof="1" dirty="0">
              <a:solidFill>
                <a:schemeClr val="tx1"/>
              </a:solidFill>
              <a:latin typeface="楷体" panose="02010609060101010101" pitchFamily="49" charset="-122"/>
              <a:ea typeface="楷体" panose="02010609060101010101" pitchFamily="49" charset="-122"/>
              <a:cs typeface="+mn-cs"/>
            </a:endParaRPr>
          </a:p>
        </p:txBody>
      </p:sp>
      <p:pic>
        <p:nvPicPr>
          <p:cNvPr id="30722" name="Picture 5" descr="https://img-blog.csdnimg.cn/20200422203520605.png"/>
          <p:cNvPicPr>
            <a:picLocks noChangeAspect="1"/>
          </p:cNvPicPr>
          <p:nvPr/>
        </p:nvPicPr>
        <p:blipFill>
          <a:blip r:embed="rId1"/>
          <a:stretch>
            <a:fillRect/>
          </a:stretch>
        </p:blipFill>
        <p:spPr>
          <a:xfrm>
            <a:off x="1042988" y="4073525"/>
            <a:ext cx="2741612" cy="2052638"/>
          </a:xfrm>
          <a:prstGeom prst="rect">
            <a:avLst/>
          </a:prstGeom>
          <a:noFill/>
          <a:ln w="9525">
            <a:noFill/>
          </a:ln>
        </p:spPr>
      </p:pic>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环境光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457200" lvl="1" indent="-457200">
              <a:buSzPct val="50000"/>
              <a:buFont typeface="Wingdings" panose="05000000000000000000" charset="0"/>
              <a:buChar char="l"/>
            </a:pPr>
            <a:r>
              <a:rPr lang="zh-CN" altLang="en-US" sz="2800" dirty="0">
                <a:latin typeface="楷体" panose="02010609060101010101" pitchFamily="49" charset="-122"/>
                <a:ea typeface="楷体" panose="02010609060101010101" pitchFamily="49" charset="-122"/>
                <a:sym typeface="+mn-ea"/>
              </a:rPr>
              <a:t>反射定律：入射角等于反射角，而且反射光线、入射光线与法向量在同一平面上</a:t>
            </a:r>
            <a:endParaRPr lang="en-US" altLang="zh-CN" sz="28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p:txBody>
      </p:sp>
      <p:pic>
        <p:nvPicPr>
          <p:cNvPr id="4" name="Picture 2"/>
          <p:cNvPicPr>
            <a:picLocks noChangeAspect="1"/>
          </p:cNvPicPr>
          <p:nvPr>
            <p:custDataLst>
              <p:tags r:id="rId1"/>
            </p:custDataLst>
          </p:nvPr>
        </p:nvPicPr>
        <p:blipFill>
          <a:blip r:embed="rId2"/>
          <a:stretch>
            <a:fillRect/>
          </a:stretch>
        </p:blipFill>
        <p:spPr>
          <a:xfrm>
            <a:off x="4502150" y="2997200"/>
            <a:ext cx="3788410" cy="1816100"/>
          </a:xfrm>
          <a:prstGeom prst="rect">
            <a:avLst/>
          </a:prstGeom>
          <a:noFill/>
          <a:ln w="9525">
            <a:noFill/>
          </a:ln>
        </p:spPr>
      </p:pic>
      <p:sp>
        <p:nvSpPr>
          <p:cNvPr id="25601" name="标题 1"/>
          <p:cNvSpPr>
            <a:spLocks noGrp="1"/>
          </p:cNvSpPr>
          <p:nvPr>
            <p:ph type="title"/>
            <p:custDataLst>
              <p:tags r:id="rId3"/>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漫反射</a:t>
            </a:r>
            <a:r>
              <a:rPr lang="zh-CN" altLang="en-US" sz="3200" dirty="0">
                <a:latin typeface="Times New Roman" panose="02020603050405020304" pitchFamily="18" charset="0"/>
                <a:ea typeface="楷体" panose="02010609060101010101" pitchFamily="49" charset="-122"/>
              </a:rPr>
              <a:t>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楷体" panose="02010609060101010101" pitchFamily="49" charset="-122"/>
                <a:ea typeface="楷体" panose="02010609060101010101" pitchFamily="49" charset="-122"/>
              </a:rPr>
              <a:t>颜色模型</a:t>
            </a:r>
            <a:endParaRPr lang="zh-CN" altLang="en-US" sz="3200" dirty="0">
              <a:latin typeface="楷体" panose="02010609060101010101" pitchFamily="49" charset="-122"/>
              <a:ea typeface="楷体" panose="02010609060101010101" pitchFamily="49" charset="-122"/>
            </a:endParaRPr>
          </a:p>
        </p:txBody>
      </p:sp>
      <p:sp>
        <p:nvSpPr>
          <p:cNvPr id="6146" name="Rectangle 3"/>
          <p:cNvSpPr>
            <a:spLocks noGrp="1"/>
          </p:cNvSpPr>
          <p:nvPr>
            <p:ph idx="1"/>
          </p:nvPr>
        </p:nvSpPr>
        <p:spPr>
          <a:xfrm>
            <a:off x="251460" y="1320165"/>
            <a:ext cx="8555355" cy="4796155"/>
          </a:xfrm>
        </p:spPr>
        <p:txBody>
          <a:bodyPr vert="horz" wrap="square" lIns="91440" tIns="45720" rIns="91440" bIns="45720" anchor="t" anchorCtr="0"/>
          <a:p>
            <a:pPr marL="107950" indent="0">
              <a:lnSpc>
                <a:spcPct val="120000"/>
              </a:lnSpc>
              <a:spcBef>
                <a:spcPts val="600"/>
              </a:spcBef>
            </a:pP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光的本质是电磁波</a:t>
            </a:r>
            <a:endParaRPr lang="zh-CN" altLang="en-US" sz="2600" dirty="0">
              <a:latin typeface="楷体" panose="02010609060101010101" pitchFamily="49" charset="-122"/>
              <a:ea typeface="楷体" panose="02010609060101010101" pitchFamily="49" charset="-122"/>
            </a:endParaRPr>
          </a:p>
          <a:p>
            <a:pPr marL="107950" indent="0">
              <a:lnSpc>
                <a:spcPct val="120000"/>
              </a:lnSpc>
              <a:spcBef>
                <a:spcPts val="600"/>
              </a:spcBef>
            </a:pP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色彩</a:t>
            </a:r>
            <a:endParaRPr lang="zh-CN" altLang="en-US" sz="2600" dirty="0">
              <a:latin typeface="楷体" panose="02010609060101010101" pitchFamily="49" charset="-122"/>
              <a:ea typeface="楷体" panose="02010609060101010101" pitchFamily="49" charset="-122"/>
            </a:endParaRPr>
          </a:p>
          <a:p>
            <a:pPr marL="466725" lvl="1" indent="0">
              <a:spcBef>
                <a:spcPts val="600"/>
              </a:spcBef>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楷体" panose="02010609060101010101" pitchFamily="49" charset="-122"/>
                <a:ea typeface="楷体" panose="02010609060101010101" pitchFamily="49" charset="-122"/>
                <a:sym typeface="+mn-ea"/>
              </a:rPr>
              <a:t>光经过与周围环境相互作用后到达人眼，颜色是光线作用于人眼的主观感受。</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色彩是对不同波长的光的能量的感知</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66725" lvl="1" indent="0">
              <a:spcBef>
                <a:spcPts val="6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不同波长的电磁波对应不同的色彩</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66725" lvl="1" indent="0">
              <a:spcBef>
                <a:spcPts val="600"/>
              </a:spcBef>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对于人眼能感知的光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可见光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，其波长范围是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380nm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760nm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之间</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466725" lvl="1" indent="0">
              <a:spcBef>
                <a:spcPts val="600"/>
              </a:spcBef>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白光是所有可见波长的电磁波以相等的强度混合而成</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147" name="Picture 2"/>
          <p:cNvPicPr>
            <a:picLocks noChangeAspect="1"/>
          </p:cNvPicPr>
          <p:nvPr/>
        </p:nvPicPr>
        <p:blipFill>
          <a:blip r:embed="rId1"/>
          <a:stretch>
            <a:fillRect/>
          </a:stretch>
        </p:blipFill>
        <p:spPr>
          <a:xfrm>
            <a:off x="4427855" y="4940935"/>
            <a:ext cx="2552700" cy="1845945"/>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内容占位符 2"/>
          <p:cNvSpPr>
            <a:spLocks noGrp="1"/>
          </p:cNvSpPr>
          <p:nvPr>
            <p:ph idx="1"/>
          </p:nvPr>
        </p:nvSpPr>
        <p:spPr>
          <a:xfrm>
            <a:off x="323850" y="1412875"/>
            <a:ext cx="8501063" cy="2970213"/>
          </a:xfrm>
        </p:spPr>
        <p:txBody>
          <a:bodyPr vert="horz" wrap="square" lIns="91440" tIns="45720" rIns="91440" bIns="45720" anchor="t" anchorCtr="0"/>
          <a:p>
            <a:r>
              <a:rPr lang="zh-CN" altLang="en-US" sz="2600" dirty="0">
                <a:latin typeface="楷体" panose="02010609060101010101" pitchFamily="49" charset="-122"/>
                <a:ea typeface="楷体" panose="02010609060101010101" pitchFamily="49" charset="-122"/>
              </a:rPr>
              <a:t>也称散射光</a:t>
            </a:r>
            <a:r>
              <a:rPr lang="en-US" altLang="zh-CN" sz="2600" dirty="0">
                <a:latin typeface="Times New Roman" panose="02020603050405020304" pitchFamily="18" charset="0"/>
                <a:ea typeface="楷体" panose="02010609060101010101" pitchFamily="49" charset="-122"/>
                <a:cs typeface="Times New Roman" panose="02020603050405020304" pitchFamily="18" charset="0"/>
              </a:rPr>
              <a:t>diffuse reflection</a:t>
            </a:r>
            <a:endParaRPr lang="zh-CN" altLang="en-US" sz="2600"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sym typeface="+mn-ea"/>
              </a:rPr>
              <a:t>由于表面粗糙，均匀地向各个方向传播，与视点无关</a:t>
            </a:r>
            <a:endParaRPr lang="zh-CN" altLang="en-US" sz="2600" dirty="0">
              <a:latin typeface="楷体" panose="02010609060101010101" pitchFamily="49" charset="-122"/>
              <a:ea typeface="楷体" panose="02010609060101010101" pitchFamily="49" charset="-122"/>
            </a:endParaRPr>
          </a:p>
          <a:p>
            <a:pPr lvl="1"/>
            <a:r>
              <a:rPr lang="zh-CN" altLang="en-US" sz="2225" dirty="0">
                <a:latin typeface="楷体" panose="02010609060101010101" pitchFamily="49" charset="-122"/>
                <a:ea typeface="楷体" panose="02010609060101010101" pitchFamily="49" charset="-122"/>
              </a:rPr>
              <a:t>粗糙、无光泽物体（如粉笔）表面对光的反射</a:t>
            </a:r>
            <a:endParaRPr lang="en-US" altLang="zh-CN" sz="2225"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rPr>
              <a:t>将物体表面看做平面，根据朗伯余弦定律，对于一个漫反射体，表面的反射光亮度和光源入射角的余弦成正比</a:t>
            </a:r>
            <a:endParaRPr lang="en-US" altLang="zh-CN" sz="2600" dirty="0">
              <a:latin typeface="微软雅黑" panose="020B0503020204020204" charset="-122"/>
              <a:ea typeface="微软雅黑" panose="020B0503020204020204" charset="-122"/>
            </a:endParaRPr>
          </a:p>
          <a:p>
            <a:endParaRPr lang="en-US" altLang="zh-CN" dirty="0">
              <a:latin typeface="Times New Roman" panose="02020603050405020304" pitchFamily="18" charset="0"/>
              <a:ea typeface="楷体" panose="02010609060101010101" pitchFamily="49" charset="-122"/>
            </a:endParaRPr>
          </a:p>
        </p:txBody>
      </p:sp>
      <p:sp>
        <p:nvSpPr>
          <p:cNvPr id="25601" name="标题 1"/>
          <p:cNvSpPr>
            <a:spLocks noGrp="1"/>
          </p:cNvSpPr>
          <p:nvPr>
            <p:ph type="title"/>
            <p:custDataLst>
              <p:tags r:id="rId1"/>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漫反射</a:t>
            </a:r>
            <a:r>
              <a:rPr lang="zh-CN" altLang="en-US" sz="3200" dirty="0">
                <a:latin typeface="Times New Roman" panose="02020603050405020304" pitchFamily="18" charset="0"/>
                <a:ea typeface="楷体" panose="02010609060101010101" pitchFamily="49" charset="-122"/>
              </a:rPr>
              <a:t>光</a:t>
            </a:r>
            <a:endParaRPr lang="zh-CN" altLang="en-US" sz="3200" dirty="0">
              <a:latin typeface="Times New Roman" panose="02020603050405020304" pitchFamily="18" charset="0"/>
              <a:ea typeface="楷体" panose="02010609060101010101" pitchFamily="49" charset="-122"/>
            </a:endParaRPr>
          </a:p>
        </p:txBody>
      </p:sp>
      <p:pic>
        <p:nvPicPr>
          <p:cNvPr id="100" name="图片 99"/>
          <p:cNvPicPr/>
          <p:nvPr>
            <p:custDataLst>
              <p:tags r:id="rId2"/>
            </p:custDataLst>
          </p:nvPr>
        </p:nvPicPr>
        <p:blipFill>
          <a:blip r:embed="rId3"/>
          <a:stretch>
            <a:fillRect/>
          </a:stretch>
        </p:blipFill>
        <p:spPr>
          <a:xfrm>
            <a:off x="1764030" y="4004945"/>
            <a:ext cx="5121275" cy="273304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内容占位符 2"/>
          <p:cNvSpPr>
            <a:spLocks noGrp="1"/>
          </p:cNvSpPr>
          <p:nvPr>
            <p:ph idx="1"/>
          </p:nvPr>
        </p:nvSpPr>
        <p:spPr>
          <a:xfrm>
            <a:off x="179388" y="1417638"/>
            <a:ext cx="8507412" cy="4708525"/>
          </a:xfrm>
        </p:spPr>
        <p:txBody>
          <a:bodyPr vert="horz" wrap="square" lIns="91440" tIns="45720" rIns="91440" bIns="45720" anchor="t" anchorCtr="0"/>
          <a:p>
            <a:pPr lvl="1"/>
            <a:r>
              <a:rPr lang="zh-CN" altLang="en-US" dirty="0">
                <a:latin typeface="楷体" panose="02010609060101010101" pitchFamily="49" charset="-122"/>
                <a:ea typeface="楷体" panose="02010609060101010101" pitchFamily="49" charset="-122"/>
              </a:rPr>
              <a:t>对于任意一点的漫反射亮度光照明方程：</a:t>
            </a:r>
            <a:endParaRPr lang="en-US" altLang="zh-CN" sz="2400" dirty="0">
              <a:latin typeface="楷体" panose="02010609060101010101" pitchFamily="49" charset="-122"/>
              <a:ea typeface="楷体" panose="02010609060101010101" pitchFamily="49" charset="-122"/>
            </a:endParaRPr>
          </a:p>
          <a:p>
            <a:endParaRPr lang="en-US" altLang="zh-CN" sz="2800" dirty="0">
              <a:latin typeface="楷体" panose="02010609060101010101" pitchFamily="49" charset="-122"/>
              <a:ea typeface="楷体" panose="02010609060101010101" pitchFamily="49" charset="-122"/>
            </a:endParaRPr>
          </a:p>
          <a:p>
            <a:pPr lvl="2" latinLnBrk="0">
              <a:spcBef>
                <a:spcPts val="1800"/>
              </a:spcBef>
            </a:pPr>
            <a:r>
              <a:rPr lang="en-US" altLang="zh-CN" i="1" dirty="0">
                <a:latin typeface="Times New Roman" panose="02020603050405020304" pitchFamily="18" charset="0"/>
                <a:ea typeface="楷体" panose="02010609060101010101" pitchFamily="49" charset="-122"/>
              </a:rPr>
              <a:t>I</a:t>
            </a:r>
            <a:r>
              <a:rPr lang="en-US" altLang="zh-CN" i="1" baseline="-25000" dirty="0">
                <a:latin typeface="Times New Roman" panose="02020603050405020304" pitchFamily="18" charset="0"/>
                <a:ea typeface="楷体" panose="02010609060101010101" pitchFamily="49" charset="-122"/>
              </a:rPr>
              <a:t>d</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漫反射光的亮度</a:t>
            </a:r>
            <a:endParaRPr lang="en-US" altLang="zh-CN" dirty="0">
              <a:latin typeface="楷体" panose="02010609060101010101" pitchFamily="49" charset="-122"/>
              <a:ea typeface="楷体" panose="02010609060101010101" pitchFamily="49" charset="-122"/>
            </a:endParaRPr>
          </a:p>
          <a:p>
            <a:pPr lvl="2">
              <a:spcBef>
                <a:spcPts val="600"/>
              </a:spcBef>
            </a:pPr>
            <a:r>
              <a:rPr lang="en-US" altLang="zh-CN" i="1" dirty="0">
                <a:latin typeface="Times New Roman" panose="02020603050405020304" pitchFamily="18" charset="0"/>
                <a:ea typeface="楷体" panose="02010609060101010101" pitchFamily="49" charset="-122"/>
              </a:rPr>
              <a:t>I</a:t>
            </a:r>
            <a:r>
              <a:rPr lang="en-US" altLang="zh-CN" i="1" baseline="-25000" dirty="0">
                <a:latin typeface="Times New Roman" panose="02020603050405020304" pitchFamily="18" charset="0"/>
                <a:ea typeface="楷体" panose="02010609060101010101" pitchFamily="49" charset="-122"/>
              </a:rPr>
              <a:t>p</a:t>
            </a:r>
            <a:r>
              <a:rPr lang="en-US" altLang="zh-CN" dirty="0">
                <a:latin typeface="楷体" panose="02010609060101010101" pitchFamily="49" charset="-122"/>
                <a:ea typeface="楷体" panose="02010609060101010101" pitchFamily="49" charset="-122"/>
              </a:rPr>
              <a:t> P</a:t>
            </a:r>
            <a:r>
              <a:rPr lang="zh-CN" altLang="en-US" dirty="0">
                <a:latin typeface="楷体" panose="02010609060101010101" pitchFamily="49" charset="-122"/>
                <a:ea typeface="楷体" panose="02010609060101010101" pitchFamily="49" charset="-122"/>
              </a:rPr>
              <a:t>点接受到的入射光线亮度</a:t>
            </a:r>
            <a:endParaRPr lang="en-US" altLang="zh-CN" dirty="0">
              <a:latin typeface="楷体" panose="02010609060101010101" pitchFamily="49" charset="-122"/>
              <a:ea typeface="楷体" panose="02010609060101010101" pitchFamily="49" charset="-122"/>
            </a:endParaRPr>
          </a:p>
          <a:p>
            <a:pPr lvl="2">
              <a:spcBef>
                <a:spcPts val="600"/>
              </a:spcBef>
            </a:pPr>
            <a:r>
              <a:rPr lang="en-US" altLang="zh-CN" i="1" dirty="0">
                <a:latin typeface="Times New Roman" panose="02020603050405020304" pitchFamily="18" charset="0"/>
                <a:ea typeface="楷体" panose="02010609060101010101" pitchFamily="49" charset="-122"/>
              </a:rPr>
              <a:t>K</a:t>
            </a:r>
            <a:r>
              <a:rPr lang="en-US" altLang="zh-CN" i="1" baseline="-25000" dirty="0">
                <a:latin typeface="Times New Roman" panose="02020603050405020304" pitchFamily="18" charset="0"/>
                <a:ea typeface="楷体" panose="02010609060101010101" pitchFamily="49" charset="-122"/>
              </a:rPr>
              <a:t>d </a:t>
            </a:r>
            <a:r>
              <a:rPr lang="zh-CN" altLang="en-US" dirty="0">
                <a:latin typeface="楷体" panose="02010609060101010101" pitchFamily="49" charset="-122"/>
                <a:ea typeface="楷体" panose="02010609060101010101" pitchFamily="49" charset="-122"/>
              </a:rPr>
              <a:t>漫反射系数</a:t>
            </a:r>
            <a:endParaRPr lang="en-US" altLang="zh-CN" dirty="0">
              <a:latin typeface="楷体" panose="02010609060101010101" pitchFamily="49" charset="-122"/>
              <a:ea typeface="楷体" panose="02010609060101010101" pitchFamily="49" charset="-122"/>
            </a:endParaRPr>
          </a:p>
          <a:p>
            <a:pPr lvl="2">
              <a:spcBef>
                <a:spcPts val="600"/>
              </a:spcBef>
            </a:pPr>
            <a:r>
              <a:rPr lang="en-US" altLang="zh-CN" i="1" dirty="0">
                <a:latin typeface="Times New Roman" panose="02020603050405020304" pitchFamily="18" charset="0"/>
                <a:ea typeface="楷体" panose="02010609060101010101" pitchFamily="49" charset="-122"/>
              </a:rPr>
              <a:t>θ</a:t>
            </a:r>
            <a:r>
              <a:rPr lang="zh-CN" altLang="en-US" dirty="0">
                <a:latin typeface="楷体" panose="02010609060101010101" pitchFamily="49" charset="-122"/>
                <a:ea typeface="楷体" panose="02010609060101010101" pitchFamily="49" charset="-122"/>
              </a:rPr>
              <a:t>入射角</a:t>
            </a:r>
            <a:endParaRPr lang="zh-CN" altLang="en-US" dirty="0">
              <a:solidFill>
                <a:srgbClr val="FF0000"/>
              </a:solidFill>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设</a:t>
            </a:r>
            <a:r>
              <a:rPr lang="en-US" altLang="zh-CN" sz="2400" dirty="0">
                <a:latin typeface="Times New Roman" panose="02020603050405020304" pitchFamily="18" charset="0"/>
                <a:ea typeface="楷体" panose="02010609060101010101" pitchFamily="49" charset="-122"/>
              </a:rPr>
              <a:t>N</a:t>
            </a:r>
            <a:r>
              <a:rPr lang="zh-CN" altLang="en-US" sz="2400" dirty="0">
                <a:latin typeface="楷体" panose="02010609060101010101" pitchFamily="49" charset="-122"/>
                <a:ea typeface="楷体" panose="02010609060101010101" pitchFamily="49" charset="-122"/>
              </a:rPr>
              <a:t>为物体表面的单位法向量，</a:t>
            </a:r>
            <a:r>
              <a:rPr lang="zh-CN" altLang="en-US" sz="2400" dirty="0">
                <a:latin typeface="Times New Roman" panose="02020603050405020304" pitchFamily="18" charset="0"/>
                <a:ea typeface="楷体" panose="02010609060101010101" pitchFamily="49" charset="-122"/>
              </a:rPr>
              <a:t> </a:t>
            </a:r>
            <a:r>
              <a:rPr lang="en-US" altLang="zh-CN" sz="2400" dirty="0">
                <a:latin typeface="Times New Roman" panose="02020603050405020304" pitchFamily="18" charset="0"/>
                <a:ea typeface="楷体" panose="02010609060101010101" pitchFamily="49" charset="-122"/>
              </a:rPr>
              <a:t>L</a:t>
            </a:r>
            <a:r>
              <a:rPr lang="zh-CN" altLang="en-US" sz="2400" dirty="0">
                <a:latin typeface="楷体" panose="02010609060101010101" pitchFamily="49" charset="-122"/>
                <a:ea typeface="楷体" panose="02010609060101010101" pitchFamily="49" charset="-122"/>
              </a:rPr>
              <a:t>为</a:t>
            </a:r>
            <a:endParaRPr lang="zh-CN" altLang="en-US" sz="2400" dirty="0">
              <a:latin typeface="楷体" panose="02010609060101010101" pitchFamily="49" charset="-122"/>
              <a:ea typeface="楷体" panose="02010609060101010101" pitchFamily="49" charset="-122"/>
            </a:endParaRPr>
          </a:p>
          <a:p>
            <a:pPr lvl="1">
              <a:buNone/>
            </a:pPr>
            <a:r>
              <a:rPr lang="zh-CN" altLang="en-US" sz="2400" dirty="0">
                <a:latin typeface="楷体" panose="02010609060101010101" pitchFamily="49" charset="-122"/>
                <a:ea typeface="楷体" panose="02010609060101010101" pitchFamily="49" charset="-122"/>
              </a:rPr>
              <a:t>表面上一点指向点光源的单位向量：则</a:t>
            </a:r>
            <a:endParaRPr lang="zh-CN" altLang="en-US" sz="2400" dirty="0">
              <a:latin typeface="楷体" panose="02010609060101010101" pitchFamily="49" charset="-122"/>
              <a:ea typeface="楷体" panose="02010609060101010101" pitchFamily="49" charset="-122"/>
            </a:endParaRPr>
          </a:p>
          <a:p>
            <a:pPr lvl="1">
              <a:buFont typeface="Verdana" panose="020B0604030504040204" pitchFamily="34" charset="0"/>
              <a:buNone/>
            </a:pPr>
            <a:endParaRPr lang="zh-CN" altLang="en-US" sz="2400" dirty="0">
              <a:latin typeface="楷体" panose="02010609060101010101" pitchFamily="49" charset="-122"/>
              <a:ea typeface="楷体" panose="02010609060101010101" pitchFamily="49" charset="-122"/>
            </a:endParaRPr>
          </a:p>
          <a:p>
            <a:pPr lvl="1">
              <a:buFont typeface="Verdana" panose="020B0604030504040204" pitchFamily="34" charset="0"/>
              <a:buNone/>
            </a:pPr>
            <a:endParaRPr lang="zh-CN" altLang="en-US" sz="2400" dirty="0">
              <a:latin typeface="楷体" panose="02010609060101010101" pitchFamily="49" charset="-122"/>
              <a:ea typeface="楷体" panose="02010609060101010101" pitchFamily="49" charset="-122"/>
            </a:endParaRPr>
          </a:p>
        </p:txBody>
      </p:sp>
      <p:pic>
        <p:nvPicPr>
          <p:cNvPr id="33794" name="Picture 3"/>
          <p:cNvPicPr>
            <a:picLocks noChangeAspect="1"/>
          </p:cNvPicPr>
          <p:nvPr/>
        </p:nvPicPr>
        <p:blipFill>
          <a:blip r:embed="rId1"/>
          <a:stretch>
            <a:fillRect/>
          </a:stretch>
        </p:blipFill>
        <p:spPr>
          <a:xfrm>
            <a:off x="6116638" y="2205038"/>
            <a:ext cx="2857500" cy="2752725"/>
          </a:xfrm>
          <a:prstGeom prst="rect">
            <a:avLst/>
          </a:prstGeom>
          <a:noFill/>
          <a:ln w="9525">
            <a:noFill/>
          </a:ln>
        </p:spPr>
      </p:pic>
      <p:pic>
        <p:nvPicPr>
          <p:cNvPr id="33795" name="Picture 2"/>
          <p:cNvPicPr>
            <a:picLocks noChangeAspect="1"/>
          </p:cNvPicPr>
          <p:nvPr/>
        </p:nvPicPr>
        <p:blipFill>
          <a:blip r:embed="rId2"/>
          <a:stretch>
            <a:fillRect/>
          </a:stretch>
        </p:blipFill>
        <p:spPr>
          <a:xfrm>
            <a:off x="611188" y="5264150"/>
            <a:ext cx="2967037" cy="974725"/>
          </a:xfrm>
          <a:prstGeom prst="rect">
            <a:avLst/>
          </a:prstGeom>
          <a:noFill/>
          <a:ln w="9525">
            <a:noFill/>
          </a:ln>
        </p:spPr>
      </p:pic>
      <p:graphicFrame>
        <p:nvGraphicFramePr>
          <p:cNvPr id="33796" name="对象 1"/>
          <p:cNvGraphicFramePr>
            <a:graphicFrameLocks noChangeAspect="1"/>
          </p:cNvGraphicFramePr>
          <p:nvPr/>
        </p:nvGraphicFramePr>
        <p:xfrm>
          <a:off x="1475740" y="1701165"/>
          <a:ext cx="4495165" cy="862965"/>
        </p:xfrm>
        <a:graphic>
          <a:graphicData uri="http://schemas.openxmlformats.org/presentationml/2006/ole">
            <mc:AlternateContent xmlns:mc="http://schemas.openxmlformats.org/markup-compatibility/2006">
              <mc:Choice xmlns:v="urn:schemas-microsoft-com:vml" Requires="v">
                <p:oleObj spid="_x0000_s3076" name="" r:id="rId3" imgW="2082800" imgH="393700" progId="Equation.3">
                  <p:embed/>
                </p:oleObj>
              </mc:Choice>
              <mc:Fallback>
                <p:oleObj name="" r:id="rId3" imgW="2082800" imgH="393700" progId="Equation.3">
                  <p:embed/>
                  <p:pic>
                    <p:nvPicPr>
                      <p:cNvPr id="0" name="图片 3075"/>
                      <p:cNvPicPr/>
                      <p:nvPr/>
                    </p:nvPicPr>
                    <p:blipFill>
                      <a:blip r:embed="rId4"/>
                      <a:stretch>
                        <a:fillRect/>
                      </a:stretch>
                    </p:blipFill>
                    <p:spPr>
                      <a:xfrm>
                        <a:off x="1475740" y="1701165"/>
                        <a:ext cx="4495165" cy="862965"/>
                      </a:xfrm>
                      <a:prstGeom prst="rect">
                        <a:avLst/>
                      </a:prstGeom>
                      <a:noFill/>
                      <a:ln w="38100">
                        <a:noFill/>
                        <a:miter/>
                      </a:ln>
                    </p:spPr>
                  </p:pic>
                </p:oleObj>
              </mc:Fallback>
            </mc:AlternateContent>
          </a:graphicData>
        </a:graphic>
      </p:graphicFrame>
      <p:pic>
        <p:nvPicPr>
          <p:cNvPr id="33798" name="图片 4"/>
          <p:cNvPicPr>
            <a:picLocks noChangeAspect="1"/>
          </p:cNvPicPr>
          <p:nvPr/>
        </p:nvPicPr>
        <p:blipFill>
          <a:blip r:embed="rId5"/>
          <a:stretch>
            <a:fillRect/>
          </a:stretch>
        </p:blipFill>
        <p:spPr>
          <a:xfrm>
            <a:off x="3996055" y="5445125"/>
            <a:ext cx="4704080" cy="1111250"/>
          </a:xfrm>
          <a:prstGeom prst="rect">
            <a:avLst/>
          </a:prstGeom>
          <a:noFill/>
          <a:ln w="9525">
            <a:noFill/>
          </a:ln>
        </p:spPr>
      </p:pic>
      <p:sp>
        <p:nvSpPr>
          <p:cNvPr id="25601" name="标题 1"/>
          <p:cNvSpPr>
            <a:spLocks noGrp="1"/>
          </p:cNvSpPr>
          <p:nvPr>
            <p:ph type="title"/>
            <p:custDataLst>
              <p:tags r:id="rId6"/>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漫反射</a:t>
            </a:r>
            <a:r>
              <a:rPr lang="zh-CN" altLang="en-US" sz="3200" dirty="0">
                <a:latin typeface="Times New Roman" panose="02020603050405020304" pitchFamily="18" charset="0"/>
                <a:ea typeface="楷体" panose="02010609060101010101" pitchFamily="49" charset="-122"/>
              </a:rPr>
              <a:t>光</a:t>
            </a:r>
            <a:endParaRPr lang="zh-CN" altLang="en-US" sz="3200" dirty="0">
              <a:latin typeface="Times New Roman" panose="02020603050405020304" pitchFamily="18" charset="0"/>
              <a:ea typeface="楷体" panose="02010609060101010101" pitchFamily="49" charset="-122"/>
            </a:endParaRPr>
          </a:p>
        </p:txBody>
      </p:sp>
      <p:sp>
        <p:nvSpPr>
          <p:cNvPr id="3" name="圆角矩形标注 2"/>
          <p:cNvSpPr/>
          <p:nvPr/>
        </p:nvSpPr>
        <p:spPr>
          <a:xfrm>
            <a:off x="6875780" y="1341120"/>
            <a:ext cx="1879600" cy="503555"/>
          </a:xfrm>
          <a:prstGeom prst="wedgeRoundRectCallout">
            <a:avLst>
              <a:gd name="adj1" fmla="val -88951"/>
              <a:gd name="adj2" fmla="val 83291"/>
              <a:gd name="adj3" fmla="val 16667"/>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800">
                <a:solidFill>
                  <a:srgbClr val="0000FF"/>
                </a:solidFill>
                <a:latin typeface="华文楷体" panose="02010600040101010101" pitchFamily="2" charset="-122"/>
                <a:ea typeface="华文楷体" panose="02010600040101010101" pitchFamily="2" charset="-122"/>
              </a:rPr>
              <a:t>注意数据截断！</a:t>
            </a:r>
            <a:endParaRPr lang="zh-CN" altLang="en-US" sz="1800">
              <a:solidFill>
                <a:srgbClr val="0000FF"/>
              </a:solidFill>
              <a:latin typeface="华文楷体" panose="02010600040101010101" pitchFamily="2" charset="-122"/>
              <a:ea typeface="华文楷体" panose="02010600040101010101" pitchFamily="2" charset="-122"/>
            </a:endParaRPr>
          </a:p>
        </p:txBody>
      </p:sp>
      <p:sp>
        <p:nvSpPr>
          <p:cNvPr id="4" name="圆角矩形标注 3"/>
          <p:cNvSpPr/>
          <p:nvPr/>
        </p:nvSpPr>
        <p:spPr>
          <a:xfrm>
            <a:off x="1979930" y="6309360"/>
            <a:ext cx="1879600" cy="503555"/>
          </a:xfrm>
          <a:prstGeom prst="wedgeRoundRectCallout">
            <a:avLst>
              <a:gd name="adj1" fmla="val -29898"/>
              <a:gd name="adj2" fmla="val -71059"/>
              <a:gd name="adj3" fmla="val 16667"/>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800">
                <a:solidFill>
                  <a:srgbClr val="0000FF"/>
                </a:solidFill>
                <a:latin typeface="华文楷体" panose="02010600040101010101" pitchFamily="2" charset="-122"/>
                <a:ea typeface="华文楷体" panose="02010600040101010101" pitchFamily="2" charset="-122"/>
              </a:rPr>
              <a:t>注意数据截断！</a:t>
            </a:r>
            <a:endParaRPr lang="zh-CN" altLang="en-US" sz="180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内容占位符 2"/>
          <p:cNvSpPr>
            <a:spLocks noGrp="1"/>
          </p:cNvSpPr>
          <p:nvPr>
            <p:ph idx="1"/>
          </p:nvPr>
        </p:nvSpPr>
        <p:spPr>
          <a:xfrm>
            <a:off x="252413" y="1268413"/>
            <a:ext cx="8712200" cy="4857750"/>
          </a:xfrm>
        </p:spPr>
        <p:txBody>
          <a:bodyPr vert="horz" wrap="square" lIns="91440" tIns="45720" rIns="91440" bIns="45720" anchor="t" anchorCtr="0"/>
          <a:p>
            <a:r>
              <a:rPr lang="zh-CN" altLang="en-US" sz="2600" dirty="0">
                <a:latin typeface="华文楷体" panose="02010600040101010101" pitchFamily="2" charset="-122"/>
                <a:ea typeface="华文楷体" panose="02010600040101010101" pitchFamily="2" charset="-122"/>
              </a:rPr>
              <a:t>物体表面呈现的漫反射光亮度由光源照射在物体表面的光强</a:t>
            </a:r>
            <a:r>
              <a:rPr lang="en-US" altLang="zh-CN" sz="2600" i="1" dirty="0">
                <a:latin typeface="华文楷体" panose="02010600040101010101" pitchFamily="2" charset="-122"/>
                <a:ea typeface="华文楷体" panose="02010600040101010101" pitchFamily="2" charset="-122"/>
              </a:rPr>
              <a:t>I</a:t>
            </a:r>
            <a:r>
              <a:rPr lang="zh-CN" altLang="en-US" sz="2600" dirty="0">
                <a:latin typeface="华文楷体" panose="02010600040101010101" pitchFamily="2" charset="-122"/>
                <a:ea typeface="华文楷体" panose="02010600040101010101" pitchFamily="2" charset="-122"/>
              </a:rPr>
              <a:t>和材质的反射系数</a:t>
            </a:r>
            <a:r>
              <a:rPr lang="en-US" altLang="zh-CN" sz="2600" i="1" dirty="0">
                <a:latin typeface="华文楷体" panose="02010600040101010101" pitchFamily="2" charset="-122"/>
                <a:ea typeface="华文楷体" panose="02010600040101010101" pitchFamily="2" charset="-122"/>
              </a:rPr>
              <a:t>K</a:t>
            </a:r>
            <a:r>
              <a:rPr lang="zh-CN" altLang="en-US" sz="2600" dirty="0">
                <a:latin typeface="华文楷体" panose="02010600040101010101" pitchFamily="2" charset="-122"/>
                <a:ea typeface="华文楷体" panose="02010600040101010101" pitchFamily="2" charset="-122"/>
              </a:rPr>
              <a:t>共同决定</a:t>
            </a:r>
            <a:endParaRPr lang="en-US" altLang="zh-CN" sz="2600" dirty="0">
              <a:latin typeface="华文楷体" panose="02010600040101010101" pitchFamily="2" charset="-122"/>
              <a:ea typeface="华文楷体" panose="02010600040101010101" pitchFamily="2" charset="-122"/>
            </a:endParaRPr>
          </a:p>
          <a:p>
            <a:pPr marL="669290" lvl="2" indent="-342900" latinLnBrk="0">
              <a:spcBef>
                <a:spcPts val="600"/>
              </a:spcBef>
              <a:buFont typeface="Times New Roman" panose="02020603050405020304" pitchFamily="18" charset="0"/>
              <a:buChar char="─"/>
            </a:pPr>
            <a:r>
              <a:rPr lang="zh-CN" altLang="en-US" dirty="0">
                <a:latin typeface="华文楷体" panose="02010600040101010101" pitchFamily="2" charset="-122"/>
                <a:ea typeface="华文楷体" panose="02010600040101010101" pitchFamily="2" charset="-122"/>
              </a:rPr>
              <a:t>在</a:t>
            </a:r>
            <a:r>
              <a:rPr lang="en-US" altLang="zh-CN" dirty="0">
                <a:latin typeface="华文楷体" panose="02010600040101010101" pitchFamily="2" charset="-122"/>
                <a:ea typeface="华文楷体" panose="02010600040101010101" pitchFamily="2" charset="-122"/>
              </a:rPr>
              <a:t>RGB</a:t>
            </a:r>
            <a:r>
              <a:rPr lang="zh-CN" altLang="en-US" dirty="0">
                <a:latin typeface="华文楷体" panose="02010600040101010101" pitchFamily="2" charset="-122"/>
                <a:ea typeface="华文楷体" panose="02010600040101010101" pitchFamily="2" charset="-122"/>
              </a:rPr>
              <a:t>颜色模型下，漫反射系数</a:t>
            </a:r>
            <a:r>
              <a:rPr lang="en-US" altLang="zh-CN" dirty="0">
                <a:latin typeface="华文楷体" panose="02010600040101010101" pitchFamily="2" charset="-122"/>
                <a:ea typeface="华文楷体" panose="02010600040101010101" pitchFamily="2" charset="-122"/>
              </a:rPr>
              <a:t>K</a:t>
            </a:r>
            <a:r>
              <a:rPr lang="en-US" altLang="zh-CN" baseline="-25000"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有</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个分量：</a:t>
            </a:r>
            <a:r>
              <a:rPr lang="en-US" altLang="zh-CN" i="1" dirty="0">
                <a:latin typeface="Times New Roman" panose="02020603050405020304" pitchFamily="18" charset="0"/>
                <a:ea typeface="华文楷体" panose="02010600040101010101" pitchFamily="2" charset="-122"/>
              </a:rPr>
              <a:t>K</a:t>
            </a:r>
            <a:r>
              <a:rPr lang="en-US" altLang="zh-CN" i="1" baseline="-25000" dirty="0">
                <a:latin typeface="Times New Roman" panose="02020603050405020304" pitchFamily="18" charset="0"/>
                <a:ea typeface="华文楷体" panose="02010600040101010101" pitchFamily="2" charset="-122"/>
              </a:rPr>
              <a:t>dr</a:t>
            </a:r>
            <a:r>
              <a:rPr lang="zh-CN" altLang="en-US" dirty="0">
                <a:latin typeface="华文楷体" panose="02010600040101010101" pitchFamily="2" charset="-122"/>
                <a:ea typeface="华文楷体" panose="02010600040101010101" pitchFamily="2" charset="-122"/>
              </a:rPr>
              <a:t>、</a:t>
            </a:r>
            <a:r>
              <a:rPr lang="en-US" altLang="zh-CN" i="1" dirty="0">
                <a:latin typeface="Times New Roman" panose="02020603050405020304" pitchFamily="18" charset="0"/>
                <a:ea typeface="华文楷体" panose="02010600040101010101" pitchFamily="2" charset="-122"/>
              </a:rPr>
              <a:t>K</a:t>
            </a:r>
            <a:r>
              <a:rPr lang="en-US" altLang="zh-CN" i="1" baseline="-25000" dirty="0">
                <a:latin typeface="Times New Roman" panose="02020603050405020304" pitchFamily="18" charset="0"/>
                <a:ea typeface="华文楷体" panose="02010600040101010101" pitchFamily="2" charset="-122"/>
              </a:rPr>
              <a:t>dg</a:t>
            </a:r>
            <a:r>
              <a:rPr lang="zh-CN" altLang="en-US" dirty="0">
                <a:latin typeface="华文楷体" panose="02010600040101010101" pitchFamily="2" charset="-122"/>
                <a:ea typeface="华文楷体" panose="02010600040101010101" pitchFamily="2" charset="-122"/>
              </a:rPr>
              <a:t>、</a:t>
            </a:r>
            <a:r>
              <a:rPr lang="en-US" altLang="zh-CN" i="1" dirty="0">
                <a:latin typeface="Times New Roman" panose="02020603050405020304" pitchFamily="18" charset="0"/>
                <a:ea typeface="华文楷体" panose="02010600040101010101" pitchFamily="2" charset="-122"/>
              </a:rPr>
              <a:t>K</a:t>
            </a:r>
            <a:r>
              <a:rPr lang="en-US" altLang="zh-CN" i="1" baseline="-25000" dirty="0">
                <a:latin typeface="Times New Roman" panose="02020603050405020304" pitchFamily="18" charset="0"/>
                <a:ea typeface="华文楷体" panose="02010600040101010101" pitchFamily="2" charset="-122"/>
              </a:rPr>
              <a:t>db</a:t>
            </a:r>
            <a:r>
              <a:rPr lang="zh-CN" altLang="en-US" dirty="0">
                <a:latin typeface="华文楷体" panose="02010600040101010101" pitchFamily="2" charset="-122"/>
                <a:ea typeface="华文楷体" panose="02010600040101010101" pitchFamily="2" charset="-122"/>
              </a:rPr>
              <a:t>分别代表对</a:t>
            </a:r>
            <a:r>
              <a:rPr lang="en-US" altLang="zh-CN" dirty="0">
                <a:latin typeface="华文楷体" panose="02010600040101010101" pitchFamily="2" charset="-122"/>
                <a:ea typeface="华文楷体" panose="02010600040101010101" pitchFamily="2" charset="-122"/>
              </a:rPr>
              <a:t>RGB</a:t>
            </a:r>
            <a:r>
              <a:rPr lang="zh-CN" altLang="en-US" dirty="0">
                <a:latin typeface="华文楷体" panose="02010600040101010101" pitchFamily="2" charset="-122"/>
                <a:ea typeface="华文楷体" panose="02010600040101010101" pitchFamily="2" charset="-122"/>
              </a:rPr>
              <a:t>光线的漫反射系数，反映物体颜色。</a:t>
            </a:r>
            <a:endParaRPr lang="en-US" altLang="zh-CN" dirty="0">
              <a:latin typeface="华文楷体" panose="02010600040101010101" pitchFamily="2" charset="-122"/>
              <a:ea typeface="华文楷体" panose="02010600040101010101" pitchFamily="2" charset="-122"/>
            </a:endParaRPr>
          </a:p>
          <a:p>
            <a:pPr marL="669290" lvl="2" indent="-342900" latinLnBrk="0">
              <a:spcBef>
                <a:spcPts val="600"/>
              </a:spcBef>
              <a:buFont typeface="Times New Roman" panose="02020603050405020304" pitchFamily="18" charset="0"/>
              <a:buChar char="─"/>
            </a:pPr>
            <a:r>
              <a:rPr lang="zh-CN" altLang="en-US" dirty="0">
                <a:latin typeface="华文楷体" panose="02010600040101010101" pitchFamily="2" charset="-122"/>
                <a:ea typeface="华文楷体" panose="02010600040101010101" pitchFamily="2" charset="-122"/>
              </a:rPr>
              <a:t>同样，入射光强</a:t>
            </a:r>
            <a:r>
              <a:rPr lang="en-US" altLang="zh-CN" dirty="0">
                <a:latin typeface="华文楷体" panose="02010600040101010101" pitchFamily="2" charset="-122"/>
                <a:ea typeface="华文楷体" panose="02010600040101010101" pitchFamily="2" charset="-122"/>
              </a:rPr>
              <a:t>I</a:t>
            </a:r>
            <a:r>
              <a:rPr lang="zh-CN" altLang="en-US" dirty="0">
                <a:latin typeface="华文楷体" panose="02010600040101010101" pitchFamily="2" charset="-122"/>
                <a:ea typeface="华文楷体" panose="02010600040101010101" pitchFamily="2" charset="-122"/>
              </a:rPr>
              <a:t>设为</a:t>
            </a:r>
            <a:r>
              <a:rPr lang="en-US" altLang="zh-CN" dirty="0">
                <a:latin typeface="华文楷体" panose="02010600040101010101" pitchFamily="2" charset="-122"/>
                <a:ea typeface="华文楷体" panose="02010600040101010101" pitchFamily="2" charset="-122"/>
              </a:rPr>
              <a:t>3</a:t>
            </a:r>
            <a:r>
              <a:rPr lang="zh-CN" altLang="en-US" dirty="0">
                <a:latin typeface="华文楷体" panose="02010600040101010101" pitchFamily="2" charset="-122"/>
                <a:ea typeface="华文楷体" panose="02010600040101010101" pitchFamily="2" charset="-122"/>
              </a:rPr>
              <a:t>个分量</a:t>
            </a:r>
            <a:r>
              <a:rPr lang="en-US" altLang="zh-CN" i="1" dirty="0">
                <a:latin typeface="Times New Roman" panose="02020603050405020304" pitchFamily="18" charset="0"/>
                <a:ea typeface="华文楷体" panose="02010600040101010101" pitchFamily="2" charset="-122"/>
              </a:rPr>
              <a:t>I</a:t>
            </a:r>
            <a:r>
              <a:rPr lang="en-US" altLang="zh-CN" i="1" baseline="-25000" dirty="0">
                <a:latin typeface="Times New Roman" panose="02020603050405020304" pitchFamily="18" charset="0"/>
                <a:ea typeface="华文楷体" panose="02010600040101010101" pitchFamily="2" charset="-122"/>
              </a:rPr>
              <a:t>r</a:t>
            </a:r>
            <a:r>
              <a:rPr lang="zh-CN" altLang="en-US" dirty="0">
                <a:latin typeface="华文楷体" panose="02010600040101010101" pitchFamily="2" charset="-122"/>
                <a:ea typeface="华文楷体" panose="02010600040101010101" pitchFamily="2" charset="-122"/>
              </a:rPr>
              <a:t>、</a:t>
            </a:r>
            <a:r>
              <a:rPr lang="en-US" altLang="zh-CN" i="1" dirty="0">
                <a:latin typeface="Times New Roman" panose="02020603050405020304" pitchFamily="18" charset="0"/>
                <a:ea typeface="华文楷体" panose="02010600040101010101" pitchFamily="2" charset="-122"/>
              </a:rPr>
              <a:t>I</a:t>
            </a:r>
            <a:r>
              <a:rPr lang="en-US" altLang="zh-CN" i="1" baseline="-25000" dirty="0">
                <a:latin typeface="Times New Roman" panose="02020603050405020304" pitchFamily="18" charset="0"/>
                <a:ea typeface="华文楷体" panose="02010600040101010101" pitchFamily="2" charset="-122"/>
              </a:rPr>
              <a:t>g</a:t>
            </a:r>
            <a:r>
              <a:rPr lang="zh-CN" altLang="en-US" dirty="0">
                <a:latin typeface="华文楷体" panose="02010600040101010101" pitchFamily="2" charset="-122"/>
                <a:ea typeface="华文楷体" panose="02010600040101010101" pitchFamily="2" charset="-122"/>
              </a:rPr>
              <a:t>、</a:t>
            </a:r>
            <a:r>
              <a:rPr lang="en-US" altLang="zh-CN" i="1" dirty="0">
                <a:latin typeface="Times New Roman" panose="02020603050405020304" pitchFamily="18" charset="0"/>
                <a:ea typeface="华文楷体" panose="02010600040101010101" pitchFamily="2" charset="-122"/>
              </a:rPr>
              <a:t>I</a:t>
            </a:r>
            <a:r>
              <a:rPr lang="en-US" altLang="zh-CN" i="1" baseline="-25000" dirty="0">
                <a:latin typeface="Times New Roman" panose="02020603050405020304" pitchFamily="18" charset="0"/>
                <a:ea typeface="华文楷体" panose="02010600040101010101" pitchFamily="2" charset="-122"/>
              </a:rPr>
              <a:t>b</a:t>
            </a:r>
            <a:endParaRPr lang="en-US" altLang="zh-CN" i="1" baseline="-25000" dirty="0">
              <a:latin typeface="Times New Roman" panose="02020603050405020304" pitchFamily="18" charset="0"/>
              <a:ea typeface="华文楷体" panose="02010600040101010101" pitchFamily="2" charset="-122"/>
            </a:endParaRPr>
          </a:p>
          <a:p>
            <a:pPr marL="669290" lvl="2" indent="-342900" latinLnBrk="0">
              <a:spcBef>
                <a:spcPts val="600"/>
              </a:spcBef>
              <a:buFont typeface="Times New Roman" panose="02020603050405020304" pitchFamily="18" charset="0"/>
              <a:buChar char="─"/>
            </a:pPr>
            <a:r>
              <a:rPr lang="zh-CN" altLang="en-US" dirty="0">
                <a:latin typeface="华文楷体" panose="02010600040101010101" pitchFamily="2" charset="-122"/>
                <a:ea typeface="华文楷体" panose="02010600040101010101" pitchFamily="2" charset="-122"/>
              </a:rPr>
              <a:t>设物体材质的漫反射光反射率的</a:t>
            </a:r>
            <a:r>
              <a:rPr lang="en-US" altLang="zh-CN" dirty="0">
                <a:latin typeface="华文楷体" panose="02010600040101010101" pitchFamily="2" charset="-122"/>
                <a:ea typeface="华文楷体" panose="02010600040101010101" pitchFamily="2" charset="-122"/>
              </a:rPr>
              <a:t>RGB</a:t>
            </a:r>
            <a:r>
              <a:rPr lang="zh-CN" altLang="en-US" dirty="0">
                <a:latin typeface="华文楷体" panose="02010600040101010101" pitchFamily="2" charset="-122"/>
                <a:ea typeface="华文楷体" panose="02010600040101010101" pitchFamily="2" charset="-122"/>
              </a:rPr>
              <a:t>值为（</a:t>
            </a:r>
            <a:r>
              <a:rPr lang="en-US" altLang="zh-CN" dirty="0">
                <a:latin typeface="华文楷体" panose="02010600040101010101" pitchFamily="2" charset="-122"/>
                <a:ea typeface="华文楷体" panose="02010600040101010101" pitchFamily="2" charset="-122"/>
              </a:rPr>
              <a:t>m</a:t>
            </a:r>
            <a:r>
              <a:rPr lang="en-US" altLang="zh-CN" baseline="-25000" dirty="0">
                <a:latin typeface="华文楷体" panose="02010600040101010101" pitchFamily="2" charset="-122"/>
                <a:ea typeface="华文楷体" panose="02010600040101010101" pitchFamily="2" charset="-122"/>
              </a:rPr>
              <a:t>dr</a:t>
            </a:r>
            <a:r>
              <a:rPr lang="en-US" altLang="zh-CN" dirty="0">
                <a:latin typeface="华文楷体" panose="02010600040101010101" pitchFamily="2" charset="-122"/>
                <a:ea typeface="华文楷体" panose="02010600040101010101" pitchFamily="2" charset="-122"/>
              </a:rPr>
              <a:t>=1.0</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a:t>
            </a:r>
            <a:r>
              <a:rPr lang="en-US" altLang="zh-CN" baseline="-25000" dirty="0">
                <a:latin typeface="华文楷体" panose="02010600040101010101" pitchFamily="2" charset="-122"/>
                <a:ea typeface="华文楷体" panose="02010600040101010101" pitchFamily="2" charset="-122"/>
              </a:rPr>
              <a:t>dg</a:t>
            </a:r>
            <a:r>
              <a:rPr lang="en-US" altLang="zh-CN" dirty="0">
                <a:latin typeface="华文楷体" panose="02010600040101010101" pitchFamily="2" charset="-122"/>
                <a:ea typeface="华文楷体" panose="02010600040101010101" pitchFamily="2" charset="-122"/>
              </a:rPr>
              <a:t>=0.5</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a:t>
            </a:r>
            <a:r>
              <a:rPr lang="en-US" altLang="zh-CN" baseline="-25000" dirty="0">
                <a:latin typeface="华文楷体" panose="02010600040101010101" pitchFamily="2" charset="-122"/>
                <a:ea typeface="华文楷体" panose="02010600040101010101" pitchFamily="2" charset="-122"/>
              </a:rPr>
              <a:t>db</a:t>
            </a:r>
            <a:r>
              <a:rPr lang="en-US" altLang="zh-CN" dirty="0">
                <a:latin typeface="华文楷体" panose="02010600040101010101" pitchFamily="2" charset="-122"/>
                <a:ea typeface="华文楷体" panose="02010600040101010101" pitchFamily="2" charset="-122"/>
              </a:rPr>
              <a:t>=0.0</a:t>
            </a:r>
            <a:r>
              <a:rPr lang="zh-CN" altLang="en-US" dirty="0">
                <a:latin typeface="华文楷体" panose="02010600040101010101" pitchFamily="2" charset="-122"/>
                <a:ea typeface="华文楷体" panose="02010600040101010101" pitchFamily="2" charset="-122"/>
              </a:rPr>
              <a:t>）则：反射全部红光，反射一半绿光，不反射蓝光。</a:t>
            </a:r>
            <a:endParaRPr lang="en-US" altLang="zh-CN" dirty="0">
              <a:latin typeface="华文楷体" panose="02010600040101010101" pitchFamily="2" charset="-122"/>
              <a:ea typeface="华文楷体" panose="02010600040101010101" pitchFamily="2" charset="-122"/>
            </a:endParaRPr>
          </a:p>
          <a:p>
            <a:pPr marL="669290" lvl="2" indent="-342900" latinLnBrk="0">
              <a:spcBef>
                <a:spcPts val="600"/>
              </a:spcBef>
              <a:buFont typeface="Times New Roman" panose="02020603050405020304" pitchFamily="18" charset="0"/>
              <a:buChar char="─"/>
            </a:pPr>
            <a:r>
              <a:rPr lang="zh-CN" altLang="en-US" dirty="0">
                <a:latin typeface="华文楷体" panose="02010600040101010101" pitchFamily="2" charset="-122"/>
                <a:ea typeface="华文楷体" panose="02010600040101010101" pitchFamily="2" charset="-122"/>
              </a:rPr>
              <a:t>假定有一个点光源的漫反射光的</a:t>
            </a:r>
            <a:r>
              <a:rPr lang="en-US" altLang="zh-CN" dirty="0">
                <a:latin typeface="华文楷体" panose="02010600040101010101" pitchFamily="2" charset="-122"/>
                <a:ea typeface="华文楷体" panose="02010600040101010101" pitchFamily="2" charset="-122"/>
              </a:rPr>
              <a:t>RGB</a:t>
            </a:r>
            <a:r>
              <a:rPr lang="zh-CN" altLang="en-US" dirty="0">
                <a:latin typeface="华文楷体" panose="02010600040101010101" pitchFamily="2" charset="-122"/>
                <a:ea typeface="华文楷体" panose="02010600040101010101" pitchFamily="2" charset="-122"/>
              </a:rPr>
              <a:t>值为（</a:t>
            </a:r>
            <a:r>
              <a:rPr lang="en-US" altLang="zh-CN" dirty="0">
                <a:latin typeface="华文楷体" panose="02010600040101010101" pitchFamily="2" charset="-122"/>
                <a:ea typeface="华文楷体" panose="02010600040101010101" pitchFamily="2" charset="-122"/>
              </a:rPr>
              <a:t>I</a:t>
            </a:r>
            <a:r>
              <a:rPr lang="en-US" altLang="zh-CN" baseline="-25000" dirty="0">
                <a:latin typeface="华文楷体" panose="02010600040101010101" pitchFamily="2" charset="-122"/>
                <a:ea typeface="华文楷体" panose="02010600040101010101" pitchFamily="2" charset="-122"/>
              </a:rPr>
              <a:t>dr</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1.0</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a:t>
            </a:r>
            <a:r>
              <a:rPr lang="en-US" altLang="zh-CN" baseline="-25000" dirty="0">
                <a:latin typeface="华文楷体" panose="02010600040101010101" pitchFamily="2" charset="-122"/>
                <a:ea typeface="华文楷体" panose="02010600040101010101" pitchFamily="2" charset="-122"/>
              </a:rPr>
              <a:t>dg</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1.0</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a:t>
            </a:r>
            <a:r>
              <a:rPr lang="en-US" altLang="zh-CN" baseline="-25000" dirty="0">
                <a:latin typeface="华文楷体" panose="02010600040101010101" pitchFamily="2" charset="-122"/>
                <a:ea typeface="华文楷体" panose="02010600040101010101" pitchFamily="2" charset="-122"/>
              </a:rPr>
              <a:t>db</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1.0</a:t>
            </a:r>
            <a:r>
              <a:rPr lang="zh-CN" altLang="en-US" dirty="0">
                <a:latin typeface="华文楷体" panose="02010600040101010101" pitchFamily="2" charset="-122"/>
                <a:ea typeface="华文楷体" panose="02010600040101010101" pitchFamily="2" charset="-122"/>
              </a:rPr>
              <a:t>）当点光源照射到物体表面上时，反射到眼睛的光强的</a:t>
            </a:r>
            <a:r>
              <a:rPr lang="en-US" altLang="zh-CN" dirty="0">
                <a:latin typeface="华文楷体" panose="02010600040101010101" pitchFamily="2" charset="-122"/>
                <a:ea typeface="华文楷体" panose="02010600040101010101" pitchFamily="2" charset="-122"/>
              </a:rPr>
              <a:t>RGB</a:t>
            </a:r>
            <a:r>
              <a:rPr lang="zh-CN" altLang="en-US" dirty="0">
                <a:latin typeface="华文楷体" panose="02010600040101010101" pitchFamily="2" charset="-122"/>
                <a:ea typeface="华文楷体" panose="02010600040101010101" pitchFamily="2" charset="-122"/>
              </a:rPr>
              <a:t>值为（</a:t>
            </a:r>
            <a:r>
              <a:rPr lang="en-US" altLang="zh-CN" dirty="0">
                <a:latin typeface="华文楷体" panose="02010600040101010101" pitchFamily="2" charset="-122"/>
                <a:ea typeface="华文楷体" panose="02010600040101010101" pitchFamily="2" charset="-122"/>
              </a:rPr>
              <a:t>I</a:t>
            </a:r>
            <a:r>
              <a:rPr lang="en-US" altLang="zh-CN" baseline="-25000" dirty="0">
                <a:latin typeface="华文楷体" panose="02010600040101010101" pitchFamily="2" charset="-122"/>
                <a:ea typeface="华文楷体" panose="02010600040101010101" pitchFamily="2" charset="-122"/>
              </a:rPr>
              <a:t>dr</a:t>
            </a:r>
            <a:r>
              <a:rPr lang="en-US" altLang="zh-CN" dirty="0">
                <a:latin typeface="华文楷体" panose="02010600040101010101" pitchFamily="2" charset="-122"/>
                <a:ea typeface="华文楷体" panose="02010600040101010101" pitchFamily="2" charset="-122"/>
              </a:rPr>
              <a:t>×m</a:t>
            </a:r>
            <a:r>
              <a:rPr lang="en-US" altLang="zh-CN" baseline="-25000" dirty="0">
                <a:latin typeface="华文楷体" panose="02010600040101010101" pitchFamily="2" charset="-122"/>
                <a:ea typeface="华文楷体" panose="02010600040101010101" pitchFamily="2" charset="-122"/>
              </a:rPr>
              <a:t>dr</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a:t>
            </a:r>
            <a:r>
              <a:rPr lang="en-US" altLang="zh-CN" baseline="-25000" dirty="0">
                <a:latin typeface="华文楷体" panose="02010600040101010101" pitchFamily="2" charset="-122"/>
                <a:ea typeface="华文楷体" panose="02010600040101010101" pitchFamily="2" charset="-122"/>
              </a:rPr>
              <a:t>dg</a:t>
            </a:r>
            <a:r>
              <a:rPr lang="en-US" altLang="zh-CN" dirty="0">
                <a:latin typeface="华文楷体" panose="02010600040101010101" pitchFamily="2" charset="-122"/>
                <a:ea typeface="华文楷体" panose="02010600040101010101" pitchFamily="2" charset="-122"/>
              </a:rPr>
              <a:t>×m</a:t>
            </a:r>
            <a:r>
              <a:rPr lang="en-US" altLang="zh-CN" baseline="-25000" dirty="0">
                <a:latin typeface="华文楷体" panose="02010600040101010101" pitchFamily="2" charset="-122"/>
                <a:ea typeface="华文楷体" panose="02010600040101010101" pitchFamily="2" charset="-122"/>
              </a:rPr>
              <a:t>dg</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a:t>
            </a:r>
            <a:r>
              <a:rPr lang="en-US" altLang="zh-CN" baseline="-25000" dirty="0">
                <a:latin typeface="华文楷体" panose="02010600040101010101" pitchFamily="2" charset="-122"/>
                <a:ea typeface="华文楷体" panose="02010600040101010101" pitchFamily="2" charset="-122"/>
              </a:rPr>
              <a:t>db</a:t>
            </a:r>
            <a:r>
              <a:rPr lang="en-US" altLang="zh-CN" dirty="0">
                <a:latin typeface="华文楷体" panose="02010600040101010101" pitchFamily="2" charset="-122"/>
                <a:ea typeface="华文楷体" panose="02010600040101010101" pitchFamily="2" charset="-122"/>
              </a:rPr>
              <a:t>×m</a:t>
            </a:r>
            <a:r>
              <a:rPr lang="en-US" altLang="zh-CN" baseline="-25000" dirty="0">
                <a:latin typeface="华文楷体" panose="02010600040101010101" pitchFamily="2" charset="-122"/>
                <a:ea typeface="华文楷体" panose="02010600040101010101" pitchFamily="2" charset="-122"/>
              </a:rPr>
              <a:t>db</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1.0,0.5,0.0</a:t>
            </a:r>
            <a:r>
              <a:rPr lang="zh-CN" altLang="en-US" dirty="0">
                <a:latin typeface="华文楷体" panose="02010600040101010101" pitchFamily="2" charset="-122"/>
                <a:ea typeface="华文楷体" panose="02010600040101010101" pitchFamily="2" charset="-122"/>
              </a:rPr>
              <a:t>）</a:t>
            </a:r>
            <a:endParaRPr lang="en-US" altLang="zh-CN" sz="2600" i="1" baseline="-25000" dirty="0">
              <a:latin typeface="Times New Roman" panose="02020603050405020304" pitchFamily="18" charset="0"/>
              <a:ea typeface="华文楷体" panose="02010600040101010101" pitchFamily="2" charset="-122"/>
            </a:endParaRPr>
          </a:p>
        </p:txBody>
      </p:sp>
      <p:sp>
        <p:nvSpPr>
          <p:cNvPr id="25601" name="标题 1"/>
          <p:cNvSpPr>
            <a:spLocks noGrp="1"/>
          </p:cNvSpPr>
          <p:nvPr>
            <p:ph type="title"/>
            <p:custDataLst>
              <p:tags r:id="rId1"/>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漫反射</a:t>
            </a:r>
            <a:r>
              <a:rPr lang="zh-CN" altLang="en-US" sz="3200" dirty="0">
                <a:latin typeface="Times New Roman" panose="02020603050405020304" pitchFamily="18" charset="0"/>
                <a:ea typeface="楷体" panose="02010609060101010101" pitchFamily="49" charset="-122"/>
              </a:rPr>
              <a:t>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5605" y="1341120"/>
            <a:ext cx="8229600" cy="4651375"/>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smtClean="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例子</a:t>
            </a:r>
            <a:endParaRPr kumimoji="0" lang="en-US" altLang="zh-CN" sz="2400" b="1" i="0" u="none" strike="noStrike" kern="1200" cap="none" spc="0" normalizeH="0" baseline="0" noProof="0" smtClean="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假定</a:t>
            </a:r>
            <a:r>
              <a:rPr kumimoji="0" lang="zh-CN" altLang="en-US" sz="2400" b="1" i="0" u="none" strike="noStrike" kern="1200" cap="none" spc="0" normalizeH="0" baseline="0" noProof="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点光源颜色为白光，镜面反射率为</a:t>
            </a:r>
            <a:r>
              <a:rPr kumimoji="0" lang="zh-CN" altLang="en-US"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m</a:t>
            </a:r>
            <a:r>
              <a:rPr kumimoji="0" lang="en-US" altLang="zh-CN" sz="2400" b="1" i="0" u="none" strike="noStrike" kern="1200" cap="none" spc="0" normalizeH="0" baseline="-25000" noProof="0">
                <a:ln>
                  <a:noFill/>
                </a:ln>
                <a:solidFill>
                  <a:schemeClr val="tx1"/>
                </a:solidFill>
                <a:effectLst/>
                <a:uLnTx/>
                <a:uFillTx/>
                <a:latin typeface="华文楷体" panose="02010600040101010101" pitchFamily="2" charset="-122"/>
                <a:ea typeface="华文楷体" panose="02010600040101010101" pitchFamily="2" charset="-122"/>
                <a:cs typeface="+mn-cs"/>
              </a:rPr>
              <a:t>sr</a:t>
            </a:r>
            <a:r>
              <a:rPr kumimoji="0" lang="en-US" altLang="zh-CN"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=0.8, m</a:t>
            </a:r>
            <a:r>
              <a:rPr kumimoji="0" lang="en-US" altLang="zh-CN" sz="2400" b="1" i="0" u="none" strike="noStrike" kern="1200" cap="none" spc="0" normalizeH="0" baseline="-25000" noProof="0">
                <a:ln>
                  <a:noFill/>
                </a:ln>
                <a:solidFill>
                  <a:schemeClr val="tx1"/>
                </a:solidFill>
                <a:effectLst/>
                <a:uLnTx/>
                <a:uFillTx/>
                <a:latin typeface="华文楷体" panose="02010600040101010101" pitchFamily="2" charset="-122"/>
                <a:ea typeface="华文楷体" panose="02010600040101010101" pitchFamily="2" charset="-122"/>
                <a:cs typeface="+mn-cs"/>
              </a:rPr>
              <a:t>sg</a:t>
            </a:r>
            <a:r>
              <a:rPr kumimoji="0" lang="en-US" altLang="zh-CN"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=0.8, m</a:t>
            </a:r>
            <a:r>
              <a:rPr kumimoji="0" lang="en-US" altLang="zh-CN" sz="2400" b="1" i="0" u="none" strike="noStrike" kern="1200" cap="none" spc="0" normalizeH="0" baseline="-25000" noProof="0">
                <a:ln>
                  <a:noFill/>
                </a:ln>
                <a:solidFill>
                  <a:schemeClr val="tx1"/>
                </a:solidFill>
                <a:effectLst/>
                <a:uLnTx/>
                <a:uFillTx/>
                <a:latin typeface="华文楷体" panose="02010600040101010101" pitchFamily="2" charset="-122"/>
                <a:ea typeface="华文楷体" panose="02010600040101010101" pitchFamily="2" charset="-122"/>
                <a:cs typeface="+mn-cs"/>
              </a:rPr>
              <a:t>sb</a:t>
            </a:r>
            <a:r>
              <a:rPr kumimoji="0" lang="en-US" altLang="zh-CN"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=0.8</a:t>
            </a:r>
            <a:r>
              <a:rPr kumimoji="0" lang="zh-CN" altLang="en-US"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a:t>
            </a:r>
            <a:endParaRPr kumimoji="0" lang="zh-CN" altLang="en-US" sz="24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同时假设物体对环境光的反射率和对漫反射光的反射率相等</a:t>
            </a: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pic>
        <p:nvPicPr>
          <p:cNvPr id="35842" name="Picture 2" descr="材质"/>
          <p:cNvPicPr>
            <a:picLocks noChangeAspect="1"/>
          </p:cNvPicPr>
          <p:nvPr/>
        </p:nvPicPr>
        <p:blipFill>
          <a:blip r:embed="rId1"/>
          <a:srcRect b="3699"/>
          <a:stretch>
            <a:fillRect/>
          </a:stretch>
        </p:blipFill>
        <p:spPr>
          <a:xfrm>
            <a:off x="5602288" y="3848100"/>
            <a:ext cx="3136900" cy="2693988"/>
          </a:xfrm>
          <a:prstGeom prst="rect">
            <a:avLst/>
          </a:prstGeom>
          <a:noFill/>
          <a:ln w="9525">
            <a:noFill/>
          </a:ln>
        </p:spPr>
      </p:pic>
      <p:sp>
        <p:nvSpPr>
          <p:cNvPr id="5" name="矩形 4"/>
          <p:cNvSpPr/>
          <p:nvPr/>
        </p:nvSpPr>
        <p:spPr>
          <a:xfrm>
            <a:off x="5300663" y="6519863"/>
            <a:ext cx="3467100" cy="33813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材质漫反射光反射率</a:t>
            </a:r>
            <a:r>
              <a:rPr kumimoji="0" lang="zh-CN" altLang="en-US" sz="1600" b="1" i="0" u="none" strike="noStrike" kern="1200" cap="none" spc="0" normalizeH="0" baseline="0" noProof="0" dirty="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对物体</a:t>
            </a:r>
            <a:r>
              <a:rPr kumimoji="0" lang="zh-CN" altLang="en-US" sz="1600" b="1" i="0" u="none" strike="noStrike" kern="1200" cap="none" spc="0" normalizeH="0" baseline="0" noProof="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rPr>
              <a:t>颜色影响</a:t>
            </a:r>
            <a:endParaRPr kumimoji="0" lang="zh-CN" altLang="en-US" sz="1600" b="1" i="0" u="none" strike="noStrike" kern="1200" cap="none" spc="0" normalizeH="0" baseline="0" noProof="0" dirty="0">
              <a:ln>
                <a:noFill/>
              </a:ln>
              <a:solidFill>
                <a:schemeClr val="accent2">
                  <a:lumMod val="50000"/>
                </a:schemeClr>
              </a:solidFill>
              <a:effectLst/>
              <a:uLnTx/>
              <a:uFillTx/>
              <a:latin typeface="华文楷体" panose="02010600040101010101" pitchFamily="2" charset="-122"/>
              <a:ea typeface="华文楷体" panose="02010600040101010101" pitchFamily="2" charset="-122"/>
              <a:cs typeface="+mn-cs"/>
            </a:endParaRPr>
          </a:p>
        </p:txBody>
      </p:sp>
      <p:graphicFrame>
        <p:nvGraphicFramePr>
          <p:cNvPr id="7" name="表格 6"/>
          <p:cNvGraphicFramePr>
            <a:graphicFrameLocks noGrp="1"/>
          </p:cNvGraphicFramePr>
          <p:nvPr/>
        </p:nvGraphicFramePr>
        <p:xfrm>
          <a:off x="395288" y="4157663"/>
          <a:ext cx="4032250" cy="2133600"/>
        </p:xfrm>
        <a:graphic>
          <a:graphicData uri="http://schemas.openxmlformats.org/drawingml/2006/table">
            <a:tbl>
              <a:tblPr/>
              <a:tblGrid>
                <a:gridCol w="885391"/>
                <a:gridCol w="876271"/>
                <a:gridCol w="922775"/>
                <a:gridCol w="1347812"/>
              </a:tblGrid>
              <a:tr h="267233">
                <a:tc>
                  <a:txBody>
                    <a:bodyPr/>
                    <a:lstStyle/>
                    <a:p>
                      <a:pPr indent="266700" algn="ctr">
                        <a:spcAft>
                          <a:spcPts val="0"/>
                        </a:spcAft>
                      </a:pPr>
                      <a:r>
                        <a:rPr lang="en-US" sz="2000" b="1" kern="100" dirty="0" err="1">
                          <a:latin typeface="Times New Roman" panose="02020603050405020304" pitchFamily="18" charset="0"/>
                          <a:ea typeface="宋体" panose="02010600030101010101" pitchFamily="2" charset="-122"/>
                          <a:cs typeface="Times New Roman" panose="02020603050405020304" pitchFamily="18" charset="0"/>
                        </a:rPr>
                        <a:t>m</a:t>
                      </a:r>
                      <a:r>
                        <a:rPr lang="en-US" sz="2000" b="1" kern="100" baseline="-25000" dirty="0" err="1">
                          <a:latin typeface="Times New Roman" panose="02020603050405020304" pitchFamily="18" charset="0"/>
                          <a:ea typeface="宋体" panose="02010600030101010101" pitchFamily="2" charset="-122"/>
                          <a:cs typeface="Times New Roman" panose="02020603050405020304" pitchFamily="18" charset="0"/>
                        </a:rPr>
                        <a:t>dr</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2000" b="1" kern="100" dirty="0" err="1">
                          <a:latin typeface="Times New Roman" panose="02020603050405020304" pitchFamily="18" charset="0"/>
                          <a:ea typeface="宋体" panose="02010600030101010101" pitchFamily="2" charset="-122"/>
                          <a:cs typeface="Times New Roman" panose="02020603050405020304" pitchFamily="18" charset="0"/>
                        </a:rPr>
                        <a:t>m</a:t>
                      </a:r>
                      <a:r>
                        <a:rPr lang="en-US" sz="2000" b="1" kern="100" baseline="-25000" dirty="0" err="1">
                          <a:latin typeface="Times New Roman" panose="02020603050405020304" pitchFamily="18" charset="0"/>
                          <a:ea typeface="宋体" panose="02010600030101010101" pitchFamily="2" charset="-122"/>
                          <a:cs typeface="Times New Roman" panose="02020603050405020304" pitchFamily="18" charset="0"/>
                        </a:rPr>
                        <a:t>dg</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en-US" sz="2000" b="1" kern="100" dirty="0" err="1">
                          <a:latin typeface="Times New Roman" panose="02020603050405020304" pitchFamily="18" charset="0"/>
                          <a:ea typeface="宋体" panose="02010600030101010101" pitchFamily="2" charset="-122"/>
                          <a:cs typeface="Times New Roman" panose="02020603050405020304" pitchFamily="18" charset="0"/>
                        </a:rPr>
                        <a:t>m</a:t>
                      </a:r>
                      <a:r>
                        <a:rPr lang="en-US" sz="2000" b="1" kern="100" baseline="-25000" dirty="0" err="1">
                          <a:latin typeface="Times New Roman" panose="02020603050405020304" pitchFamily="18" charset="0"/>
                          <a:ea typeface="宋体" panose="02010600030101010101" pitchFamily="2" charset="-122"/>
                          <a:cs typeface="Times New Roman" panose="02020603050405020304" pitchFamily="18" charset="0"/>
                        </a:rPr>
                        <a:t>db</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18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高光指数</a:t>
                      </a:r>
                      <a:endParaRPr lang="zh-CN" sz="1800" b="1" kern="100" dirty="0">
                        <a:latin typeface="华文楷体" panose="02010600040101010101" pitchFamily="2" charset="-122"/>
                        <a:ea typeface="华文楷体" panose="0201060004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233">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1.0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0.5</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rowSpan="6">
                  <a:txBody>
                    <a:bodyPr/>
                    <a:lstStyle/>
                    <a:p>
                      <a:pPr algn="ctr">
                        <a:spcAft>
                          <a:spcPts val="0"/>
                        </a:spcAft>
                      </a:pPr>
                      <a:r>
                        <a:rPr lang="en-US" sz="2000" kern="100" dirty="0">
                          <a:latin typeface="Times New Roman" panose="02020603050405020304" pitchFamily="18" charset="0"/>
                          <a:ea typeface="宋体" panose="02010600030101010101" pitchFamily="2" charset="-122"/>
                          <a:cs typeface="Times New Roman" panose="02020603050405020304" pitchFamily="18" charset="0"/>
                        </a:rPr>
                        <a:t>30</a:t>
                      </a:r>
                      <a:endParaRPr lang="zh-CN" sz="20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233">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1.0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CC"/>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CC"/>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0.5</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CC"/>
                    </a:solidFill>
                  </a:tcPr>
                </a:tc>
                <a:tc vMerge="1">
                  <a:tcPr/>
                </a:tc>
              </a:tr>
              <a:tr h="267233">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0.5</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1.0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vMerge="1">
                  <a:tcPr/>
                </a:tc>
              </a:tr>
              <a:tr h="267233">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0.5</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1.0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tc vMerge="1">
                  <a:tcPr/>
                </a:tc>
              </a:tr>
              <a:tr h="267233">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en-US" sz="2000" b="1" kern="100">
                          <a:latin typeface="Times New Roman" panose="02020603050405020304" pitchFamily="18" charset="0"/>
                          <a:ea typeface="宋体" panose="02010600030101010101" pitchFamily="2" charset="-122"/>
                          <a:cs typeface="Times New Roman" panose="02020603050405020304" pitchFamily="18" charset="0"/>
                        </a:rPr>
                        <a:t>1.0</a:t>
                      </a:r>
                      <a:endParaRPr lang="zh-CN" sz="2000" b="1" kern="10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0.5</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FF"/>
                    </a:solidFill>
                  </a:tcPr>
                </a:tc>
                <a:tc vMerge="1">
                  <a:tcPr/>
                </a:tc>
              </a:tr>
              <a:tr h="267233">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CCFF"/>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0.5</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CCFF"/>
                    </a:solidFill>
                  </a:tcPr>
                </a:tc>
                <a:tc>
                  <a:txBody>
                    <a:bodyPr/>
                    <a:lstStyle/>
                    <a:p>
                      <a:pPr algn="ctr">
                        <a:spcAft>
                          <a:spcPts val="0"/>
                        </a:spcAft>
                      </a:pP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1.0</a:t>
                      </a:r>
                      <a:endParaRPr lang="zh-CN" sz="2000" b="1"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CCFF"/>
                    </a:solidFill>
                  </a:tcPr>
                </a:tc>
                <a:tc vMerge="1">
                  <a:tcPr/>
                </a:tc>
              </a:tr>
            </a:tbl>
          </a:graphicData>
        </a:graphic>
      </p:graphicFrame>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漫反射</a:t>
            </a:r>
            <a:r>
              <a:rPr lang="zh-CN" altLang="en-US" sz="3200" dirty="0">
                <a:latin typeface="Times New Roman" panose="02020603050405020304" pitchFamily="18" charset="0"/>
                <a:ea typeface="楷体" panose="02010609060101010101" pitchFamily="49" charset="-122"/>
              </a:rPr>
              <a:t>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2730" y="1371600"/>
            <a:ext cx="8639175" cy="4423410"/>
          </a:xfrm>
        </p:spPr>
        <p:txBody>
          <a:bodyPr vert="horz" wrap="square" lIns="91440" tIns="45720" rIns="91440" bIns="45720" numCol="1" anchor="t" anchorCtr="0" compatLnSpc="1"/>
          <a:lstStyle/>
          <a:p>
            <a:pPr marL="342900" marR="0" lvl="1"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特点</a:t>
            </a:r>
            <a:endPar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00100" marR="0" lvl="2"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漫反射光的强度与入射角有关，但和观察方向无关</a:t>
            </a:r>
            <a:endParaRPr kumimoji="0" lang="en-US" altLang="zh-CN"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00100" marR="0" lvl="2"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根据表面朝向产生明暗变化，使物体具有立体感</a:t>
            </a:r>
            <a:endParaRPr kumimoji="0" lang="en-US" altLang="zh-CN"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00100" marR="0" lvl="2"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环境光与漫反射结合起来，适于表现粗糙表面的物体</a:t>
            </a:r>
            <a:endParaRPr kumimoji="0" lang="en-US" altLang="zh-CN"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1" indent="-342900" algn="l" defTabSz="914400" rtl="0" eaLnBrk="0" fontAlgn="base" latinLnBrk="0" hangingPunct="0">
              <a:lnSpc>
                <a:spcPct val="100000"/>
              </a:lnSpc>
              <a:spcBef>
                <a:spcPct val="20000"/>
              </a:spcBef>
              <a:buClrTx/>
              <a:buSzTx/>
              <a:buChar char="•"/>
              <a:defRPr/>
            </a:pP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缺点</a:t>
            </a:r>
            <a:endPar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l" defTabSz="914400" rtl="0" latinLnBrk="0">
              <a:lnSpc>
                <a:spcPct val="110000"/>
              </a:lnSpc>
              <a:spcBef>
                <a:spcPts val="0"/>
              </a:spcBef>
              <a:spcAft>
                <a:spcPct val="0"/>
              </a:spcAft>
              <a:buClrTx/>
              <a:buSzTx/>
              <a:buFont typeface="Arial" panose="020B0604020202020204" pitchFamily="34" charset="0"/>
              <a:buNone/>
              <a:defRPr/>
            </a:pPr>
            <a:r>
              <a:rPr kumimoji="0" lang="en-US" altLang="zh-CN"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a:t>
            </a:r>
            <a:r>
              <a:rPr lang="zh-CN" altLang="en-US" noProof="0" smtClean="0">
                <a:ln>
                  <a:noFill/>
                </a:ln>
                <a:effectLst/>
                <a:uLnTx/>
                <a:uFillTx/>
                <a:latin typeface="楷体" panose="02010609060101010101" pitchFamily="49" charset="-122"/>
                <a:ea typeface="楷体" panose="02010609060101010101" pitchFamily="49" charset="-122"/>
                <a:sym typeface="+mn-ea"/>
              </a:rPr>
              <a:t>漫反射不足以表现</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光滑物体如擦亮的金属、光滑的塑料等，原因是这些物体还会产生镜面反射。</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1"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1"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8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i="0" u="none" strike="noStrike" kern="1200" cap="none" spc="0" normalizeH="0" baseline="0" noProof="0">
              <a:ln>
                <a:noFill/>
              </a:ln>
              <a:solidFill>
                <a:schemeClr val="tx1"/>
              </a:solidFill>
              <a:effectLst/>
              <a:uLnTx/>
              <a:uFillTx/>
              <a:latin typeface="+mn-lt"/>
              <a:ea typeface="+mn-ea"/>
              <a:cs typeface="+mn-cs"/>
            </a:endParaRPr>
          </a:p>
        </p:txBody>
      </p:sp>
      <p:pic>
        <p:nvPicPr>
          <p:cNvPr id="36867" name="Picture 3"/>
          <p:cNvPicPr>
            <a:picLocks noChangeAspect="1"/>
          </p:cNvPicPr>
          <p:nvPr/>
        </p:nvPicPr>
        <p:blipFill>
          <a:blip r:embed="rId1"/>
          <a:srcRect r="50000"/>
          <a:stretch>
            <a:fillRect/>
          </a:stretch>
        </p:blipFill>
        <p:spPr>
          <a:xfrm>
            <a:off x="3276600" y="4870450"/>
            <a:ext cx="2627313" cy="1751013"/>
          </a:xfrm>
          <a:prstGeom prst="rect">
            <a:avLst/>
          </a:prstGeom>
          <a:noFill/>
          <a:ln w="9525">
            <a:noFill/>
          </a:ln>
        </p:spPr>
      </p:pic>
      <p:pic>
        <p:nvPicPr>
          <p:cNvPr id="36868" name="Picture 3"/>
          <p:cNvPicPr>
            <a:picLocks noChangeAspect="1"/>
          </p:cNvPicPr>
          <p:nvPr/>
        </p:nvPicPr>
        <p:blipFill>
          <a:blip r:embed="rId1"/>
          <a:srcRect l="50000"/>
          <a:stretch>
            <a:fillRect/>
          </a:stretch>
        </p:blipFill>
        <p:spPr>
          <a:xfrm>
            <a:off x="6011863" y="4794250"/>
            <a:ext cx="2741612" cy="1827213"/>
          </a:xfrm>
          <a:prstGeom prst="rect">
            <a:avLst/>
          </a:prstGeom>
          <a:noFill/>
          <a:ln w="9525">
            <a:noFill/>
          </a:ln>
        </p:spPr>
      </p:pic>
      <p:sp>
        <p:nvSpPr>
          <p:cNvPr id="36869" name="TextBox 6"/>
          <p:cNvSpPr txBox="1"/>
          <p:nvPr/>
        </p:nvSpPr>
        <p:spPr>
          <a:xfrm>
            <a:off x="827088" y="6381750"/>
            <a:ext cx="3313112" cy="400050"/>
          </a:xfrm>
          <a:prstGeom prst="rect">
            <a:avLst/>
          </a:prstGeom>
          <a:noFill/>
          <a:ln w="9525">
            <a:noFill/>
          </a:ln>
        </p:spPr>
        <p:txBody>
          <a:bodyPr anchor="t" anchorCtr="0">
            <a:spAutoFit/>
          </a:bodyPr>
          <a:p>
            <a:pPr marL="0" lvl="1" indent="0" algn="l" rtl="0" eaLnBrk="1" fontAlgn="base" hangingPunct="1">
              <a:spcBef>
                <a:spcPct val="50000"/>
              </a:spcBef>
              <a:spcAft>
                <a:spcPct val="50000"/>
              </a:spcAft>
              <a:buFontTx/>
              <a:buNone/>
            </a:pPr>
            <a:r>
              <a:rPr lang="zh-CN" altLang="en-US" sz="2000" dirty="0">
                <a:solidFill>
                  <a:schemeClr val="tx1"/>
                </a:solidFill>
                <a:latin typeface="楷体" panose="02010609060101010101" pitchFamily="49" charset="-122"/>
                <a:ea typeface="楷体" panose="02010609060101010101" pitchFamily="49" charset="-122"/>
              </a:rPr>
              <a:t>漫反射和镜面反射示意图</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--Phong</a:t>
            </a:r>
            <a:r>
              <a:rPr lang="zh-CN" altLang="en-US" sz="3200" dirty="0">
                <a:latin typeface="Times New Roman" panose="02020603050405020304" pitchFamily="18" charset="0"/>
                <a:ea typeface="楷体" panose="02010609060101010101" pitchFamily="49" charset="-122"/>
              </a:rPr>
              <a:t>模型</a:t>
            </a:r>
            <a:r>
              <a:rPr lang="en-US" altLang="zh-CN" sz="3200" dirty="0">
                <a:latin typeface="Times New Roman" panose="02020603050405020304" pitchFamily="18" charset="0"/>
                <a:ea typeface="楷体" panose="02010609060101010101" pitchFamily="49" charset="-122"/>
              </a:rPr>
              <a:t>--</a:t>
            </a:r>
            <a:r>
              <a:rPr lang="zh-CN" altLang="en-US" sz="3200" dirty="0">
                <a:latin typeface="Times New Roman" panose="02020603050405020304" pitchFamily="18" charset="0"/>
                <a:ea typeface="楷体" panose="02010609060101010101" pitchFamily="49" charset="-122"/>
              </a:rPr>
              <a:t>漫反射</a:t>
            </a:r>
            <a:r>
              <a:rPr lang="zh-CN" altLang="en-US" sz="3200" dirty="0">
                <a:latin typeface="Times New Roman" panose="02020603050405020304" pitchFamily="18" charset="0"/>
                <a:ea typeface="楷体" panose="02010609060101010101" pitchFamily="49" charset="-122"/>
              </a:rPr>
              <a:t>光</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内容占位符 2"/>
          <p:cNvSpPr>
            <a:spLocks noGrp="1"/>
          </p:cNvSpPr>
          <p:nvPr>
            <p:ph idx="1"/>
          </p:nvPr>
        </p:nvSpPr>
        <p:spPr>
          <a:xfrm>
            <a:off x="262890" y="1357630"/>
            <a:ext cx="8709660" cy="4768850"/>
          </a:xfrm>
        </p:spPr>
        <p:txBody>
          <a:bodyPr vert="horz" wrap="square" lIns="91440" tIns="45720" rIns="91440" bIns="45720" numCol="1" anchor="t" anchorCtr="0" compatLnSpc="1"/>
          <a:lstStyle/>
          <a:p>
            <a:pPr marL="309880" marR="0" lvl="1" indent="-269875" algn="l" defTabSz="914400" rtl="0" latinLnBrk="0">
              <a:lnSpc>
                <a:spcPct val="100000"/>
              </a:lnSpc>
              <a:spcBef>
                <a:spcPts val="0"/>
              </a:spcBef>
              <a:spcAft>
                <a:spcPct val="0"/>
              </a:spcAft>
              <a:buClrTx/>
              <a:buSzTx/>
              <a:buFont typeface="Times New Roman" panose="02020603050405020304" pitchFamily="18" charset="0"/>
              <a:buChar char="▪"/>
              <a:defRPr/>
            </a:pP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光滑物体（如金属塑料）表面朝向</a:t>
            </a: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宋体" panose="02010600030101010101" pitchFamily="2" charset="-122"/>
              </a:rPr>
              <a:t>特定方向的反射光。对应物体的高光区域</a:t>
            </a:r>
            <a:endParaRPr kumimoji="0" lang="en-US" altLang="zh-CN"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宋体" panose="02010600030101010101" pitchFamily="2" charset="-122"/>
            </a:endParaRPr>
          </a:p>
          <a:p>
            <a:pPr marL="815975" marR="0" lvl="2" indent="-342900" algn="l" defTabSz="914400" rtl="0" eaLnBrk="0" fontAlgn="base" latinLnBrk="0" hangingPunct="0">
              <a:lnSpc>
                <a:spcPct val="100000"/>
              </a:lnSpc>
              <a:spcBef>
                <a:spcPct val="20000"/>
              </a:spcBef>
              <a:spcAft>
                <a:spcPct val="0"/>
              </a:spcAft>
              <a:buClrTx/>
              <a:buSzTx/>
              <a:buFont typeface="Times New Roman" panose="02020603050405020304" pitchFamily="18"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高光</a:t>
            </a: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入射光在光滑物体表面形成的特别亮的区域</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09880" marR="0" lvl="1" indent="-269875" algn="l" defTabSz="914400" rtl="0" latinLnBrk="0">
              <a:lnSpc>
                <a:spcPct val="110000"/>
              </a:lnSpc>
              <a:spcBef>
                <a:spcPts val="1200"/>
              </a:spcBef>
              <a:buClrTx/>
              <a:buSzTx/>
              <a:buFont typeface="Times New Roman" panose="02020603050405020304" pitchFamily="18" charset="0"/>
              <a:buChar char="▪"/>
              <a:defRPr/>
            </a:pPr>
            <a:r>
              <a:rPr kumimoji="0" lang="zh-CN" altLang="en-US" sz="2600" i="0" u="none" strike="noStrike" kern="1200" cap="none" spc="0" normalizeH="0" baseline="0" noProof="0" smtClean="0">
                <a:ln>
                  <a:noFill/>
                </a:ln>
                <a:effectLst/>
                <a:uLnTx/>
                <a:uFillTx/>
                <a:latin typeface="楷体" panose="02010609060101010101" pitchFamily="49" charset="-122"/>
                <a:ea typeface="楷体" panose="02010609060101010101" pitchFamily="49" charset="-122"/>
                <a:cs typeface="+mn-cs"/>
              </a:rPr>
              <a:t>理想镜面反射</a:t>
            </a:r>
            <a:endPar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67080" marR="0" lvl="2" indent="-269875" algn="l" defTabSz="914400" rtl="0" eaLnBrk="0" fontAlgn="base" latinLnBrk="0" hangingPunct="0">
              <a:lnSpc>
                <a:spcPct val="100000"/>
              </a:lnSpc>
              <a:spcBef>
                <a:spcPts val="0"/>
              </a:spcBef>
              <a:buClrTx/>
              <a:buSzTx/>
              <a:buFont typeface="Times New Roman" panose="02020603050405020304" pitchFamily="18" charset="0"/>
              <a:buChar char="▪"/>
              <a:defRPr/>
            </a:pP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观察者只能在反射方向上才能看到反射光，偏离了该方向则看不到反射光。</a:t>
            </a:r>
            <a:endPar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37891" name="Picture 9"/>
          <p:cNvPicPr>
            <a:picLocks noChangeAspect="1"/>
          </p:cNvPicPr>
          <p:nvPr/>
        </p:nvPicPr>
        <p:blipFill>
          <a:blip r:embed="rId1"/>
          <a:stretch>
            <a:fillRect/>
          </a:stretch>
        </p:blipFill>
        <p:spPr>
          <a:xfrm>
            <a:off x="5435600" y="4508500"/>
            <a:ext cx="3028950" cy="2239963"/>
          </a:xfrm>
          <a:prstGeom prst="rect">
            <a:avLst/>
          </a:prstGeom>
          <a:noFill/>
          <a:ln w="9525">
            <a:noFill/>
          </a:ln>
        </p:spPr>
      </p:pic>
      <p:sp>
        <p:nvSpPr>
          <p:cNvPr id="2" name="矩形 1"/>
          <p:cNvSpPr/>
          <p:nvPr>
            <p:custDataLst>
              <p:tags r:id="rId2"/>
            </p:custDataLst>
          </p:nvPr>
        </p:nvSpPr>
        <p:spPr>
          <a:xfrm>
            <a:off x="666750" y="6225540"/>
            <a:ext cx="2918460" cy="266065"/>
          </a:xfrm>
          <a:prstGeom prst="rect">
            <a:avLst/>
          </a:prstGeom>
          <a:pattFill prst="ltUpDiag">
            <a:fgClr>
              <a:schemeClr val="accent1"/>
            </a:fgClr>
            <a:bgClr>
              <a:schemeClr val="bg1"/>
            </a:bgClr>
          </a:pattFill>
          <a:scene3d>
            <a:camera prst="orthographicFront">
              <a:rot lat="0" lon="0" rev="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5000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Group 21"/>
          <p:cNvGrpSpPr>
            <a:grpSpLocks noChangeAspect="1"/>
          </p:cNvGrpSpPr>
          <p:nvPr/>
        </p:nvGrpSpPr>
        <p:grpSpPr>
          <a:xfrm>
            <a:off x="252095" y="4424680"/>
            <a:ext cx="3901440" cy="2259330"/>
            <a:chOff x="3934" y="8776"/>
            <a:chExt cx="3591" cy="1984"/>
          </a:xfrm>
        </p:grpSpPr>
        <p:sp>
          <p:nvSpPr>
            <p:cNvPr id="4" name="AutoShape 22"/>
            <p:cNvSpPr>
              <a:spLocks noChangeAspect="1"/>
            </p:cNvSpPr>
            <p:nvPr>
              <p:custDataLst>
                <p:tags r:id="rId3"/>
              </p:custDataLst>
            </p:nvPr>
          </p:nvSpPr>
          <p:spPr>
            <a:xfrm>
              <a:off x="3934" y="8776"/>
              <a:ext cx="3591" cy="1984"/>
            </a:xfrm>
            <a:prstGeom prst="rect">
              <a:avLst/>
            </a:prstGeom>
            <a:noFill/>
            <a:ln w="9525">
              <a:noFill/>
            </a:ln>
          </p:spPr>
          <p:txBody>
            <a:bodyPr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 name="Rectangle 23"/>
            <p:cNvSpPr/>
            <p:nvPr>
              <p:custDataLst>
                <p:tags r:id="rId4"/>
              </p:custDataLst>
            </p:nvPr>
          </p:nvSpPr>
          <p:spPr>
            <a:xfrm>
              <a:off x="5470" y="9545"/>
              <a:ext cx="117" cy="156"/>
            </a:xfrm>
            <a:prstGeom prst="rect">
              <a:avLst/>
            </a:prstGeom>
            <a:solidFill>
              <a:srgbClr val="FFFFFF"/>
            </a:solidFill>
            <a:ln w="9525">
              <a:noFill/>
            </a:ln>
          </p:spPr>
          <p:txBody>
            <a:bodyPr lIns="0" tIns="0" rIns="0" bIns="0" anchor="t" anchorCtr="0"/>
            <a:p>
              <a:pPr algn="just">
                <a:spcBef>
                  <a:spcPct val="0"/>
                </a:spcBef>
                <a:spcAft>
                  <a:spcPct val="0"/>
                </a:spcAft>
                <a:buFontTx/>
              </a:pPr>
              <a:r>
                <a:rPr lang="en-US" altLang="zh-CN" sz="1400" i="1" dirty="0">
                  <a:latin typeface="微软雅黑" panose="020B0503020204020204" charset="-122"/>
                  <a:ea typeface="微软雅黑" panose="020B0503020204020204" charset="-122"/>
                </a:rPr>
                <a:t>θ</a:t>
              </a:r>
              <a:endParaRPr lang="en-US" altLang="zh-CN" sz="1400" dirty="0">
                <a:latin typeface="微软雅黑" panose="020B0503020204020204" charset="-122"/>
                <a:ea typeface="微软雅黑" panose="020B0503020204020204" charset="-122"/>
              </a:endParaRPr>
            </a:p>
          </p:txBody>
        </p:sp>
        <p:sp>
          <p:nvSpPr>
            <p:cNvPr id="7" name="Line 25"/>
            <p:cNvSpPr/>
            <p:nvPr>
              <p:custDataLst>
                <p:tags r:id="rId5"/>
              </p:custDataLst>
            </p:nvPr>
          </p:nvSpPr>
          <p:spPr>
            <a:xfrm>
              <a:off x="4396" y="10388"/>
              <a:ext cx="2584" cy="5"/>
            </a:xfrm>
            <a:prstGeom prst="line">
              <a:avLst/>
            </a:prstGeom>
            <a:ln w="9525" cap="flat" cmpd="sng">
              <a:solidFill>
                <a:srgbClr val="000000"/>
              </a:solidFill>
              <a:prstDash val="solid"/>
              <a:round/>
              <a:headEnd type="none" w="med" len="med"/>
              <a:tailEnd type="none" w="med" len="med"/>
            </a:ln>
          </p:spPr>
        </p:sp>
        <p:sp>
          <p:nvSpPr>
            <p:cNvPr id="8" name="Line 26"/>
            <p:cNvSpPr/>
            <p:nvPr>
              <p:custDataLst>
                <p:tags r:id="rId6"/>
              </p:custDataLst>
            </p:nvPr>
          </p:nvSpPr>
          <p:spPr>
            <a:xfrm flipH="1" flipV="1">
              <a:off x="5761" y="8993"/>
              <a:ext cx="12" cy="1417"/>
            </a:xfrm>
            <a:prstGeom prst="line">
              <a:avLst/>
            </a:prstGeom>
            <a:ln w="9525" cap="flat" cmpd="sng">
              <a:solidFill>
                <a:srgbClr val="000000"/>
              </a:solidFill>
              <a:prstDash val="solid"/>
              <a:round/>
              <a:headEnd type="none" w="med" len="med"/>
              <a:tailEnd type="stealth" w="sm" len="lg"/>
            </a:ln>
          </p:spPr>
        </p:sp>
        <p:sp>
          <p:nvSpPr>
            <p:cNvPr id="9" name="Line 27"/>
            <p:cNvSpPr/>
            <p:nvPr>
              <p:custDataLst>
                <p:tags r:id="rId7"/>
              </p:custDataLst>
            </p:nvPr>
          </p:nvSpPr>
          <p:spPr>
            <a:xfrm flipH="1" flipV="1">
              <a:off x="4969" y="9365"/>
              <a:ext cx="803" cy="1045"/>
            </a:xfrm>
            <a:prstGeom prst="line">
              <a:avLst/>
            </a:prstGeom>
            <a:ln w="9525" cap="flat" cmpd="sng">
              <a:solidFill>
                <a:srgbClr val="000000"/>
              </a:solidFill>
              <a:prstDash val="solid"/>
              <a:round/>
              <a:headEnd type="none" w="med" len="med"/>
              <a:tailEnd type="stealth" w="sm" len="lg"/>
            </a:ln>
          </p:spPr>
        </p:sp>
        <p:sp>
          <p:nvSpPr>
            <p:cNvPr id="10" name="Arc 28"/>
            <p:cNvSpPr/>
            <p:nvPr>
              <p:custDataLst>
                <p:tags r:id="rId8"/>
              </p:custDataLst>
            </p:nvPr>
          </p:nvSpPr>
          <p:spPr>
            <a:xfrm flipH="1">
              <a:off x="5402" y="9799"/>
              <a:ext cx="370" cy="611"/>
            </a:xfrm>
            <a:custGeom>
              <a:avLst/>
              <a:gdLst/>
              <a:ahLst/>
              <a:cxnLst>
                <a:cxn ang="0">
                  <a:pos x="0" y="0"/>
                </a:cxn>
                <a:cxn ang="0">
                  <a:pos x="0" y="0"/>
                </a:cxn>
                <a:cxn ang="0">
                  <a:pos x="0" y="0"/>
                </a:cxn>
                <a:cxn ang="0">
                  <a:pos x="0" y="0"/>
                </a:cxn>
                <a:cxn ang="0">
                  <a:pos x="0" y="0"/>
                </a:cxn>
                <a:cxn ang="0">
                  <a:pos x="0" y="0"/>
                </a:cxn>
              </a:cxnLst>
              <a:pathLst>
                <a:path w="13601" h="21600" fill="none">
                  <a:moveTo>
                    <a:pt x="-1" y="0"/>
                  </a:moveTo>
                  <a:cubicBezTo>
                    <a:pt x="4952" y="0"/>
                    <a:pt x="9753" y="1701"/>
                    <a:pt x="13601" y="4819"/>
                  </a:cubicBezTo>
                </a:path>
                <a:path w="13601" h="21600" stroke="0">
                  <a:moveTo>
                    <a:pt x="-1" y="0"/>
                  </a:moveTo>
                  <a:cubicBezTo>
                    <a:pt x="4952" y="0"/>
                    <a:pt x="9753" y="1701"/>
                    <a:pt x="13601" y="4819"/>
                  </a:cubicBezTo>
                  <a:lnTo>
                    <a:pt x="0" y="21600"/>
                  </a:lnTo>
                  <a:lnTo>
                    <a:pt x="-1" y="0"/>
                  </a:lnTo>
                  <a:close/>
                </a:path>
              </a:pathLst>
            </a:custGeom>
            <a:noFill/>
            <a:ln w="9525" cap="flat" cmpd="sng">
              <a:solidFill>
                <a:srgbClr val="000000"/>
              </a:solidFill>
              <a:prstDash val="solid"/>
              <a:round/>
              <a:headEnd type="none" w="med" len="med"/>
              <a:tailEnd type="stealth" w="sm" len="lg"/>
            </a:ln>
          </p:spPr>
          <p:txBody>
            <a:bodyPr/>
            <a:p>
              <a:endParaRPr lang="zh-CN" altLang="en-US"/>
            </a:p>
          </p:txBody>
        </p:sp>
        <p:sp>
          <p:nvSpPr>
            <p:cNvPr id="11" name="AutoShape 29"/>
            <p:cNvSpPr/>
            <p:nvPr>
              <p:custDataLst>
                <p:tags r:id="rId9"/>
              </p:custDataLst>
            </p:nvPr>
          </p:nvSpPr>
          <p:spPr>
            <a:xfrm>
              <a:off x="4816" y="9034"/>
              <a:ext cx="180" cy="156"/>
            </a:xfrm>
            <a:prstGeom prst="irregularSeal2">
              <a:avLst/>
            </a:prstGeom>
            <a:solidFill>
              <a:srgbClr val="FFFFFF"/>
            </a:solidFill>
            <a:ln w="9525" cap="flat" cmpd="sng">
              <a:solidFill>
                <a:srgbClr val="000000"/>
              </a:solidFill>
              <a:prstDash val="solid"/>
              <a:miter/>
              <a:headEnd type="none" w="med" len="med"/>
              <a:tailEnd type="none" w="med" len="med"/>
            </a:ln>
          </p:spPr>
          <p:txBody>
            <a:bodyPr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12" name="Rectangle 30"/>
            <p:cNvSpPr/>
            <p:nvPr>
              <p:custDataLst>
                <p:tags r:id="rId10"/>
              </p:custDataLst>
            </p:nvPr>
          </p:nvSpPr>
          <p:spPr>
            <a:xfrm>
              <a:off x="4515" y="9060"/>
              <a:ext cx="301" cy="234"/>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zh-CN" altLang="en-US" sz="1200" dirty="0">
                  <a:latin typeface="微软雅黑" panose="020B0503020204020204" charset="-122"/>
                  <a:ea typeface="微软雅黑" panose="020B0503020204020204" charset="-122"/>
                </a:rPr>
                <a:t>光源</a:t>
              </a:r>
              <a:endParaRPr lang="zh-CN" altLang="en-US" sz="1200" dirty="0">
                <a:latin typeface="微软雅黑" panose="020B0503020204020204" charset="-122"/>
                <a:ea typeface="微软雅黑" panose="020B0503020204020204" charset="-122"/>
              </a:endParaRPr>
            </a:p>
          </p:txBody>
        </p:sp>
        <p:sp>
          <p:nvSpPr>
            <p:cNvPr id="13" name="Rectangle 31"/>
            <p:cNvSpPr/>
            <p:nvPr>
              <p:custDataLst>
                <p:tags r:id="rId11"/>
              </p:custDataLst>
            </p:nvPr>
          </p:nvSpPr>
          <p:spPr>
            <a:xfrm>
              <a:off x="4816" y="9334"/>
              <a:ext cx="92" cy="312"/>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L</a:t>
              </a:r>
              <a:endParaRPr lang="en-US" altLang="zh-CN" sz="1400" dirty="0">
                <a:latin typeface="微软雅黑" panose="020B0503020204020204" charset="-122"/>
                <a:ea typeface="微软雅黑" panose="020B0503020204020204" charset="-122"/>
              </a:endParaRPr>
            </a:p>
          </p:txBody>
        </p:sp>
        <p:sp>
          <p:nvSpPr>
            <p:cNvPr id="14" name="Rectangle 32"/>
            <p:cNvSpPr/>
            <p:nvPr>
              <p:custDataLst>
                <p:tags r:id="rId12"/>
              </p:custDataLst>
            </p:nvPr>
          </p:nvSpPr>
          <p:spPr>
            <a:xfrm>
              <a:off x="5887" y="8900"/>
              <a:ext cx="109" cy="312"/>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200" dirty="0">
                  <a:latin typeface="微软雅黑" panose="020B0503020204020204" charset="-122"/>
                  <a:ea typeface="微软雅黑" panose="020B0503020204020204" charset="-122"/>
                </a:rPr>
                <a:t>N</a:t>
              </a:r>
              <a:endParaRPr lang="en-US" altLang="zh-CN" sz="1200" dirty="0">
                <a:latin typeface="微软雅黑" panose="020B0503020204020204" charset="-122"/>
                <a:ea typeface="微软雅黑" panose="020B0503020204020204" charset="-122"/>
              </a:endParaRPr>
            </a:p>
          </p:txBody>
        </p:sp>
        <p:sp>
          <p:nvSpPr>
            <p:cNvPr id="15" name="Line 27"/>
            <p:cNvSpPr/>
            <p:nvPr>
              <p:custDataLst>
                <p:tags r:id="rId13"/>
              </p:custDataLst>
            </p:nvPr>
          </p:nvSpPr>
          <p:spPr>
            <a:xfrm flipV="1">
              <a:off x="5767" y="9365"/>
              <a:ext cx="782" cy="1035"/>
            </a:xfrm>
            <a:prstGeom prst="line">
              <a:avLst/>
            </a:prstGeom>
            <a:ln w="9525" cap="flat" cmpd="sng">
              <a:solidFill>
                <a:srgbClr val="000000"/>
              </a:solidFill>
              <a:prstDash val="solid"/>
              <a:round/>
              <a:headEnd type="none" w="med" len="med"/>
              <a:tailEnd type="stealth" w="sm" len="lg"/>
            </a:ln>
          </p:spPr>
        </p:sp>
        <p:sp>
          <p:nvSpPr>
            <p:cNvPr id="16" name="Oval 33"/>
            <p:cNvSpPr/>
            <p:nvPr>
              <p:custDataLst>
                <p:tags r:id="rId14"/>
              </p:custDataLst>
            </p:nvPr>
          </p:nvSpPr>
          <p:spPr>
            <a:xfrm flipH="1">
              <a:off x="5719" y="10360"/>
              <a:ext cx="92" cy="80"/>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17" name="Rectangle 23"/>
            <p:cNvSpPr/>
            <p:nvPr>
              <p:custDataLst>
                <p:tags r:id="rId15"/>
              </p:custDataLst>
            </p:nvPr>
          </p:nvSpPr>
          <p:spPr>
            <a:xfrm>
              <a:off x="5988" y="9568"/>
              <a:ext cx="117" cy="156"/>
            </a:xfrm>
            <a:prstGeom prst="rect">
              <a:avLst/>
            </a:prstGeom>
            <a:solidFill>
              <a:srgbClr val="FFFFFF"/>
            </a:solidFill>
            <a:ln w="9525">
              <a:noFill/>
            </a:ln>
          </p:spPr>
          <p:txBody>
            <a:bodyPr lIns="0" tIns="0" rIns="0" bIns="0" anchor="t" anchorCtr="0"/>
            <a:p>
              <a:pPr algn="just">
                <a:spcBef>
                  <a:spcPct val="0"/>
                </a:spcBef>
                <a:spcAft>
                  <a:spcPct val="0"/>
                </a:spcAft>
                <a:buFontTx/>
              </a:pPr>
              <a:r>
                <a:rPr lang="en-US" altLang="zh-CN" sz="1400" i="1" dirty="0">
                  <a:latin typeface="微软雅黑" panose="020B0503020204020204" charset="-122"/>
                  <a:ea typeface="微软雅黑" panose="020B0503020204020204" charset="-122"/>
                </a:rPr>
                <a:t>θ</a:t>
              </a:r>
              <a:endParaRPr lang="en-US" altLang="zh-CN" sz="1400" dirty="0">
                <a:latin typeface="微软雅黑" panose="020B0503020204020204" charset="-122"/>
                <a:ea typeface="微软雅黑" panose="020B0503020204020204" charset="-122"/>
              </a:endParaRPr>
            </a:p>
          </p:txBody>
        </p:sp>
        <p:sp>
          <p:nvSpPr>
            <p:cNvPr id="18" name="Arc 28"/>
            <p:cNvSpPr/>
            <p:nvPr>
              <p:custDataLst>
                <p:tags r:id="rId16"/>
              </p:custDataLst>
            </p:nvPr>
          </p:nvSpPr>
          <p:spPr>
            <a:xfrm>
              <a:off x="5811" y="9789"/>
              <a:ext cx="391" cy="611"/>
            </a:xfrm>
            <a:custGeom>
              <a:avLst/>
              <a:gdLst/>
              <a:ahLst/>
              <a:cxnLst>
                <a:cxn ang="0">
                  <a:pos x="0" y="0"/>
                </a:cxn>
                <a:cxn ang="0">
                  <a:pos x="0" y="0"/>
                </a:cxn>
                <a:cxn ang="0">
                  <a:pos x="0" y="0"/>
                </a:cxn>
                <a:cxn ang="0">
                  <a:pos x="0" y="0"/>
                </a:cxn>
                <a:cxn ang="0">
                  <a:pos x="0" y="0"/>
                </a:cxn>
                <a:cxn ang="0">
                  <a:pos x="0" y="0"/>
                </a:cxn>
              </a:cxnLst>
              <a:pathLst>
                <a:path w="13601" h="21600" fill="none">
                  <a:moveTo>
                    <a:pt x="-1" y="0"/>
                  </a:moveTo>
                  <a:cubicBezTo>
                    <a:pt x="4952" y="0"/>
                    <a:pt x="9753" y="1701"/>
                    <a:pt x="13601" y="4819"/>
                  </a:cubicBezTo>
                </a:path>
                <a:path w="13601" h="21600" stroke="0">
                  <a:moveTo>
                    <a:pt x="-1" y="0"/>
                  </a:moveTo>
                  <a:cubicBezTo>
                    <a:pt x="4952" y="0"/>
                    <a:pt x="9753" y="1701"/>
                    <a:pt x="13601" y="4819"/>
                  </a:cubicBezTo>
                  <a:lnTo>
                    <a:pt x="0" y="21600"/>
                  </a:lnTo>
                  <a:lnTo>
                    <a:pt x="-1" y="0"/>
                  </a:lnTo>
                  <a:close/>
                </a:path>
              </a:pathLst>
            </a:custGeom>
            <a:noFill/>
            <a:ln w="9525" cap="flat" cmpd="sng">
              <a:solidFill>
                <a:srgbClr val="000000"/>
              </a:solidFill>
              <a:prstDash val="solid"/>
              <a:round/>
              <a:headEnd type="none" w="med" len="med"/>
              <a:tailEnd type="stealth" w="sm" len="lg"/>
            </a:ln>
          </p:spPr>
          <p:txBody>
            <a:bodyPr/>
            <a:p>
              <a:endParaRPr lang="zh-CN" altLang="en-US"/>
            </a:p>
          </p:txBody>
        </p:sp>
        <p:sp>
          <p:nvSpPr>
            <p:cNvPr id="19" name="Rectangle 30"/>
            <p:cNvSpPr/>
            <p:nvPr>
              <p:custDataLst>
                <p:tags r:id="rId17"/>
              </p:custDataLst>
            </p:nvPr>
          </p:nvSpPr>
          <p:spPr>
            <a:xfrm>
              <a:off x="6601" y="9373"/>
              <a:ext cx="640" cy="234"/>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zh-CN" altLang="en-US" sz="1200" dirty="0">
                  <a:latin typeface="微软雅黑" panose="020B0503020204020204" charset="-122"/>
                  <a:ea typeface="微软雅黑" panose="020B0503020204020204" charset="-122"/>
                </a:rPr>
                <a:t>反射光线</a:t>
              </a:r>
              <a:endParaRPr lang="zh-CN" altLang="en-US" sz="1200" dirty="0">
                <a:latin typeface="微软雅黑" panose="020B0503020204020204" charset="-122"/>
                <a:ea typeface="微软雅黑" panose="020B0503020204020204" charset="-122"/>
              </a:endParaRPr>
            </a:p>
          </p:txBody>
        </p:sp>
        <p:sp>
          <p:nvSpPr>
            <p:cNvPr id="20" name="Rectangle 24"/>
            <p:cNvSpPr/>
            <p:nvPr>
              <p:custDataLst>
                <p:tags r:id="rId18"/>
              </p:custDataLst>
            </p:nvPr>
          </p:nvSpPr>
          <p:spPr>
            <a:xfrm>
              <a:off x="5773" y="10410"/>
              <a:ext cx="84" cy="312"/>
            </a:xfrm>
            <a:prstGeom prst="rect">
              <a:avLst/>
            </a:prstGeom>
            <a:solidFill>
              <a:srgbClr val="FFFFFF">
                <a:alpha val="0"/>
              </a:srgbClr>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P</a:t>
              </a:r>
              <a:endParaRPr lang="en-US" altLang="zh-CN" sz="1400" dirty="0">
                <a:latin typeface="微软雅黑" panose="020B0503020204020204" charset="-122"/>
                <a:ea typeface="微软雅黑" panose="020B0503020204020204" charset="-122"/>
              </a:endParaRPr>
            </a:p>
          </p:txBody>
        </p:sp>
        <p:sp>
          <p:nvSpPr>
            <p:cNvPr id="21" name="Line 27"/>
            <p:cNvSpPr/>
            <p:nvPr>
              <p:custDataLst>
                <p:tags r:id="rId19"/>
              </p:custDataLst>
            </p:nvPr>
          </p:nvSpPr>
          <p:spPr>
            <a:xfrm flipV="1">
              <a:off x="5767" y="9701"/>
              <a:ext cx="1474" cy="699"/>
            </a:xfrm>
            <a:prstGeom prst="line">
              <a:avLst/>
            </a:prstGeom>
            <a:ln w="9525" cap="flat" cmpd="sng">
              <a:solidFill>
                <a:srgbClr val="000000"/>
              </a:solidFill>
              <a:prstDash val="solid"/>
              <a:round/>
              <a:headEnd type="none" w="med" len="med"/>
              <a:tailEnd type="stealth" w="sm" len="lg"/>
            </a:ln>
          </p:spPr>
        </p:sp>
      </p:grpSp>
      <p:sp>
        <p:nvSpPr>
          <p:cNvPr id="25601" name="标题 1"/>
          <p:cNvSpPr>
            <a:spLocks noGrp="1"/>
          </p:cNvSpPr>
          <p:nvPr>
            <p:ph type="title"/>
            <p:custDataLst>
              <p:tags r:id="rId20"/>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模型</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镜面反射</a:t>
            </a:r>
            <a:r>
              <a:rPr lang="zh-CN" altLang="en-US" sz="2800" dirty="0">
                <a:latin typeface="Times New Roman" panose="02020603050405020304" pitchFamily="18" charset="0"/>
                <a:ea typeface="楷体" panose="02010609060101010101" pitchFamily="49" charset="-122"/>
              </a:rPr>
              <a:t>光</a:t>
            </a:r>
            <a:endParaRPr lang="zh-CN" altLang="en-US" sz="2800" dirty="0">
              <a:latin typeface="Times New Roman" panose="02020603050405020304" pitchFamily="18" charset="0"/>
              <a:ea typeface="楷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内容占位符 2"/>
          <p:cNvSpPr>
            <a:spLocks noGrp="1" noChangeArrowheads="1"/>
          </p:cNvSpPr>
          <p:nvPr>
            <p:ph idx="1"/>
          </p:nvPr>
        </p:nvSpPr>
        <p:spPr>
          <a:xfrm>
            <a:off x="357188" y="1285875"/>
            <a:ext cx="8607425" cy="4525963"/>
          </a:xfrm>
        </p:spPr>
        <p:txBody>
          <a:bodyPr vert="horz" wrap="square" lIns="91440" tIns="45720" rIns="91440" bIns="45720" numCol="1" anchor="t" anchorCtr="0" compatLnSpc="1"/>
          <a:lstStyle/>
          <a:p>
            <a:pPr marR="0" lvl="0" indent="-342900" algn="l" defTabSz="914400" rtl="0" eaLnBrk="0" fontAlgn="base" latinLnBrk="0" hangingPunct="0">
              <a:lnSpc>
                <a:spcPct val="100000"/>
              </a:lnSpc>
              <a:spcBef>
                <a:spcPct val="20000"/>
              </a:spcBef>
              <a:buClrTx/>
              <a:buSzTx/>
              <a:defRPr/>
            </a:pPr>
            <a:r>
              <a:rPr kumimoji="0" lang="zh-CN" altLang="en-US" sz="2600" i="0" u="none" strike="noStrike" kern="1200" cap="none" spc="0" normalizeH="0" baseline="0" noProof="0" smtClean="0">
                <a:ln>
                  <a:noFill/>
                </a:ln>
                <a:effectLst/>
                <a:uLnTx/>
                <a:uFillTx/>
                <a:latin typeface="楷体" panose="02010609060101010101" pitchFamily="49" charset="-122"/>
                <a:ea typeface="楷体" panose="02010609060101010101" pitchFamily="49" charset="-122"/>
                <a:cs typeface="+mn-cs"/>
              </a:rPr>
              <a:t>一般讨论非理想镜面反射</a:t>
            </a:r>
            <a:endPar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latinLnBrk="0">
              <a:lnSpc>
                <a:spcPct val="110000"/>
              </a:lnSpc>
              <a:spcBef>
                <a:spcPts val="600"/>
              </a:spcBef>
              <a:spcAft>
                <a:spcPct val="0"/>
              </a:spcAft>
              <a:buClrTx/>
              <a:buSzTx/>
              <a:buFont typeface="Arial" panose="020B0604020202020204" pitchFamily="34" charset="0"/>
              <a:buChar char="–"/>
              <a:defRPr/>
            </a:pP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反射光集中在一个范围内，且由反射定律决定的反射方向光强最大。</a:t>
            </a:r>
            <a:endPar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742950" marR="0" lvl="1" indent="-285750" algn="l" defTabSz="914400" rtl="0" latinLnBrk="0">
              <a:lnSpc>
                <a:spcPct val="110000"/>
              </a:lnSpc>
              <a:spcBef>
                <a:spcPts val="600"/>
              </a:spcBef>
              <a:spcAft>
                <a:spcPct val="0"/>
              </a:spcAft>
              <a:buClrTx/>
              <a:buSzTx/>
              <a:buFont typeface="Arial" panose="020B0604020202020204" pitchFamily="34" charset="0"/>
              <a:buChar char="–"/>
              <a:defRPr/>
            </a:pP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为物体表面上一点，</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L</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为点</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指向光源的单位矢量，</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为反射单位矢量，</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V</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为从</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指向视点的单位矢量，</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为单位法矢量，向量</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和视线向量</a:t>
            </a:r>
            <a:r>
              <a:rPr kumimoji="0" lang="en-US"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V</a:t>
            </a:r>
            <a:r>
              <a:rPr kumimoji="0" lang="zh-CN" altLang="en-US"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之间夹角为</a:t>
            </a:r>
            <a:r>
              <a:rPr kumimoji="0" lang="el-GR"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α</a:t>
            </a:r>
            <a:endParaRPr kumimoji="0" lang="el-GR" altLang="zh-CN"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8914" name="Picture 2"/>
          <p:cNvPicPr>
            <a:picLocks noChangeAspect="1"/>
          </p:cNvPicPr>
          <p:nvPr/>
        </p:nvPicPr>
        <p:blipFill>
          <a:blip r:embed="rId1"/>
          <a:stretch>
            <a:fillRect/>
          </a:stretch>
        </p:blipFill>
        <p:spPr>
          <a:xfrm>
            <a:off x="2195513" y="4797108"/>
            <a:ext cx="5060950" cy="1728787"/>
          </a:xfrm>
          <a:prstGeom prst="rect">
            <a:avLst/>
          </a:prstGeom>
          <a:noFill/>
          <a:ln w="9525">
            <a:noFill/>
          </a:ln>
        </p:spPr>
      </p:pic>
      <p:sp>
        <p:nvSpPr>
          <p:cNvPr id="38916" name="TextBox 5"/>
          <p:cNvSpPr txBox="1"/>
          <p:nvPr/>
        </p:nvSpPr>
        <p:spPr>
          <a:xfrm>
            <a:off x="4067175" y="5378133"/>
            <a:ext cx="504825" cy="400050"/>
          </a:xfrm>
          <a:prstGeom prst="rect">
            <a:avLst/>
          </a:prstGeom>
          <a:noFill/>
          <a:ln w="9525">
            <a:noFill/>
          </a:ln>
        </p:spPr>
        <p:txBody>
          <a:bodyPr anchor="t" anchorCtr="0">
            <a:spAutoFit/>
          </a:bodyPr>
          <a:p>
            <a:pPr>
              <a:buFontTx/>
            </a:pPr>
            <a:r>
              <a:rPr lang="el-GR" altLang="zh-CN" sz="2000" dirty="0">
                <a:latin typeface="Times New Roman" panose="02020603050405020304" pitchFamily="18" charset="0"/>
                <a:ea typeface="楷体" panose="02010609060101010101" pitchFamily="49" charset="-122"/>
              </a:rPr>
              <a:t>α</a:t>
            </a:r>
            <a:endParaRPr lang="zh-CN" altLang="en-US" sz="2000" dirty="0">
              <a:latin typeface="宋体" panose="02010600030101010101" pitchFamily="2" charset="-122"/>
            </a:endParaRPr>
          </a:p>
        </p:txBody>
      </p:sp>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模型</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镜面反射</a:t>
            </a:r>
            <a:r>
              <a:rPr lang="zh-CN" altLang="en-US" sz="2800" dirty="0">
                <a:latin typeface="Times New Roman" panose="02020603050405020304" pitchFamily="18" charset="0"/>
                <a:ea typeface="楷体" panose="02010609060101010101" pitchFamily="49" charset="-122"/>
              </a:rPr>
              <a:t>光</a:t>
            </a:r>
            <a:endParaRPr lang="zh-CN" altLang="en-US" sz="2800" dirty="0">
              <a:latin typeface="Times New Roman" panose="02020603050405020304" pitchFamily="18" charset="0"/>
              <a:ea typeface="楷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7" name="内容占位符 2"/>
          <p:cNvSpPr>
            <a:spLocks noGrp="1"/>
          </p:cNvSpPr>
          <p:nvPr>
            <p:ph idx="1"/>
          </p:nvPr>
        </p:nvSpPr>
        <p:spPr>
          <a:xfrm>
            <a:off x="395288" y="1341438"/>
            <a:ext cx="8496300" cy="5264150"/>
          </a:xfrm>
        </p:spPr>
        <p:txBody>
          <a:bodyPr vert="horz" wrap="square" lIns="91440" tIns="45720" rIns="91440" bIns="45720" numCol="1" anchor="t" anchorCtr="0" compatLnSpc="1"/>
          <a:lstStyle/>
          <a:p>
            <a:pPr marL="74295"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非理想镜面反射亮度光照明方程</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31495" marR="0" lvl="1" indent="-457200" algn="l" defTabSz="914400" rtl="0" latinLnBrk="0">
              <a:lnSpc>
                <a:spcPct val="100000"/>
              </a:lnSpc>
              <a:spcBef>
                <a:spcPts val="2400"/>
              </a:spcBef>
              <a:spcAft>
                <a:spcPct val="0"/>
              </a:spcAft>
              <a:buClrTx/>
              <a:buSzTx/>
              <a:buFont typeface="Arial" panose="020B0604020202020204" pitchFamily="34" charset="0"/>
              <a:buChar char="–"/>
              <a:defRPr/>
            </a:pPr>
            <a:r>
              <a:rPr kumimoji="0" lang="en-US" altLang="zh-CN" sz="2400" i="1"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400" i="1" u="none" strike="noStrike" kern="1200" cap="none" spc="0" normalizeH="0" baseline="-2500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为镜面反射</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光强，随</a:t>
            </a:r>
            <a:r>
              <a:rPr kumimoji="0" lang="el-GR"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α</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的</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增大而</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衰减。</a:t>
            </a:r>
            <a:r>
              <a:rPr kumimoji="0" lang="el-GR"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α</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为视线方向</a:t>
            </a: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V</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与反射方向</a:t>
            </a: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R</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的</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夹角；</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31495" marR="0" lvl="1"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400" i="1" u="none" strike="noStrike" kern="1200" cap="none" spc="0" normalizeH="0" baseline="-2500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为点光源的亮度</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31495" marR="0" lvl="1"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K</a:t>
            </a:r>
            <a:r>
              <a:rPr kumimoji="0" lang="en-US" altLang="zh-CN" sz="240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s</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是物体表面的</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镜面反射系数。</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31495" marR="0" lvl="1" indent="-4572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为镜面反射指数，取值</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与物体表面粗糙程度有关。</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17245" marR="0" lvl="2"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2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zh-CN" altLang="en-US" sz="22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越</a:t>
            </a:r>
            <a:r>
              <a:rPr kumimoji="0" lang="zh-CN" altLang="en-US" sz="22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大，</a:t>
            </a:r>
            <a:r>
              <a:rPr kumimoji="0" lang="zh-CN" altLang="en-US" sz="22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表面越光滑</a:t>
            </a:r>
            <a:r>
              <a:rPr kumimoji="0" lang="zh-CN" altLang="en-US" sz="22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（散射现象少，视点稍一偏离，明暗亮度急剧下降）</a:t>
            </a:r>
            <a:endParaRPr kumimoji="0" lang="zh-CN" altLang="en-US" sz="22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817245" marR="0" lvl="2"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2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zh-CN" altLang="en-US" sz="22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越</a:t>
            </a:r>
            <a:r>
              <a:rPr kumimoji="0" lang="zh-CN" altLang="en-US" sz="22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小，</a:t>
            </a:r>
            <a:r>
              <a:rPr kumimoji="0" lang="zh-CN" altLang="en-US" sz="22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表面越粗糙</a:t>
            </a:r>
            <a:r>
              <a:rPr kumimoji="0" lang="zh-CN" altLang="en-US" sz="22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（散射现象</a:t>
            </a:r>
            <a:r>
              <a:rPr kumimoji="0" lang="zh-CN" altLang="en-US" sz="22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严重）</a:t>
            </a:r>
            <a:endParaRPr kumimoji="0" lang="zh-CN" altLang="en-US" sz="2200" i="0" u="none" strike="noStrike" kern="1200" cap="none" spc="0" normalizeH="0" baseline="0" noProof="0" dirty="0" smtClean="0">
              <a:ln>
                <a:noFill/>
              </a:ln>
              <a:solidFill>
                <a:srgbClr val="0000CC"/>
              </a:solidFill>
              <a:effectLst/>
              <a:uLnTx/>
              <a:uFillTx/>
              <a:latin typeface="楷体" panose="02010609060101010101" pitchFamily="49" charset="-122"/>
              <a:ea typeface="楷体" panose="02010609060101010101" pitchFamily="49" charset="-122"/>
              <a:cs typeface="+mn-cs"/>
            </a:endParaRPr>
          </a:p>
        </p:txBody>
      </p:sp>
      <p:pic>
        <p:nvPicPr>
          <p:cNvPr id="39939" name="Picture 5" descr="Phong高光指数"/>
          <p:cNvPicPr>
            <a:picLocks noChangeAspect="1"/>
          </p:cNvPicPr>
          <p:nvPr/>
        </p:nvPicPr>
        <p:blipFill>
          <a:blip r:embed="rId1"/>
          <a:srcRect b="7382"/>
          <a:stretch>
            <a:fillRect/>
          </a:stretch>
        </p:blipFill>
        <p:spPr>
          <a:xfrm>
            <a:off x="5723890" y="4940618"/>
            <a:ext cx="3351213" cy="1871662"/>
          </a:xfrm>
          <a:prstGeom prst="rect">
            <a:avLst/>
          </a:prstGeom>
          <a:noFill/>
          <a:ln w="9525">
            <a:noFill/>
          </a:ln>
        </p:spPr>
      </p:pic>
      <p:sp>
        <p:nvSpPr>
          <p:cNvPr id="25601" name="标题 1"/>
          <p:cNvSpPr>
            <a:spLocks noGrp="1"/>
          </p:cNvSpPr>
          <p:nvPr>
            <p:ph type="title"/>
            <p:custDataLst>
              <p:tags r:id="rId2"/>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模型</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镜面反射</a:t>
            </a:r>
            <a:r>
              <a:rPr lang="zh-CN" altLang="en-US" sz="2800" dirty="0">
                <a:latin typeface="Times New Roman" panose="02020603050405020304" pitchFamily="18" charset="0"/>
                <a:ea typeface="楷体" panose="02010609060101010101" pitchFamily="49" charset="-122"/>
              </a:rPr>
              <a:t>光</a:t>
            </a:r>
            <a:endParaRPr lang="zh-CN" altLang="en-US" sz="2800" dirty="0">
              <a:latin typeface="Times New Roman" panose="02020603050405020304" pitchFamily="18" charset="0"/>
              <a:ea typeface="楷体" panose="02010609060101010101" pitchFamily="49" charset="-122"/>
            </a:endParaRPr>
          </a:p>
        </p:txBody>
      </p:sp>
      <p:graphicFrame>
        <p:nvGraphicFramePr>
          <p:cNvPr id="40962" name="对象 1"/>
          <p:cNvGraphicFramePr>
            <a:graphicFrameLocks noChangeAspect="1"/>
          </p:cNvGraphicFramePr>
          <p:nvPr>
            <p:custDataLst>
              <p:tags r:id="rId3"/>
            </p:custDataLst>
          </p:nvPr>
        </p:nvGraphicFramePr>
        <p:xfrm>
          <a:off x="1619568" y="1916748"/>
          <a:ext cx="4378325" cy="473075"/>
        </p:xfrm>
        <a:graphic>
          <a:graphicData uri="http://schemas.openxmlformats.org/presentationml/2006/ole">
            <mc:AlternateContent xmlns:mc="http://schemas.openxmlformats.org/markup-compatibility/2006">
              <mc:Choice xmlns:v="urn:schemas-microsoft-com:vml" Requires="v">
                <p:oleObj spid="_x0000_s3080" name="" r:id="rId4" imgW="2188845" imgH="236220" progId="Equation.AxMath">
                  <p:embed/>
                </p:oleObj>
              </mc:Choice>
              <mc:Fallback>
                <p:oleObj name="" r:id="rId4" imgW="2188845" imgH="236220" progId="Equation.AxMath">
                  <p:embed/>
                  <p:pic>
                    <p:nvPicPr>
                      <p:cNvPr id="0" name="图片 3079"/>
                      <p:cNvPicPr/>
                      <p:nvPr/>
                    </p:nvPicPr>
                    <p:blipFill>
                      <a:blip r:embed="rId5"/>
                      <a:stretch>
                        <a:fillRect/>
                      </a:stretch>
                    </p:blipFill>
                    <p:spPr>
                      <a:xfrm>
                        <a:off x="1619568" y="1916748"/>
                        <a:ext cx="4378325" cy="473075"/>
                      </a:xfrm>
                      <a:prstGeom prst="rect">
                        <a:avLst/>
                      </a:prstGeom>
                      <a:noFill/>
                      <a:ln w="38100">
                        <a:noFill/>
                        <a:miter/>
                      </a:ln>
                    </p:spPr>
                  </p:pic>
                </p:oleObj>
              </mc:Fallback>
            </mc:AlternateContent>
          </a:graphicData>
        </a:graphic>
      </p:graphicFrame>
      <p:sp>
        <p:nvSpPr>
          <p:cNvPr id="3" name="圆角矩形标注 2"/>
          <p:cNvSpPr/>
          <p:nvPr>
            <p:custDataLst>
              <p:tags r:id="rId6"/>
            </p:custDataLst>
          </p:nvPr>
        </p:nvSpPr>
        <p:spPr>
          <a:xfrm>
            <a:off x="6588125" y="1417955"/>
            <a:ext cx="1879600" cy="503555"/>
          </a:xfrm>
          <a:prstGeom prst="wedgeRoundRectCallout">
            <a:avLst>
              <a:gd name="adj1" fmla="val -72195"/>
              <a:gd name="adj2" fmla="val 36506"/>
              <a:gd name="adj3" fmla="val 16667"/>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800">
                <a:solidFill>
                  <a:srgbClr val="0000FF"/>
                </a:solidFill>
                <a:latin typeface="华文楷体" panose="02010600040101010101" pitchFamily="2" charset="-122"/>
                <a:ea typeface="华文楷体" panose="02010600040101010101" pitchFamily="2" charset="-122"/>
              </a:rPr>
              <a:t>注意数据截断！</a:t>
            </a:r>
            <a:endParaRPr lang="zh-CN" altLang="en-US" sz="180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内容占位符 2"/>
          <p:cNvSpPr>
            <a:spLocks noGrp="1"/>
          </p:cNvSpPr>
          <p:nvPr>
            <p:ph idx="1"/>
          </p:nvPr>
        </p:nvSpPr>
        <p:spPr>
          <a:xfrm>
            <a:off x="457200" y="1600200"/>
            <a:ext cx="8493760" cy="452628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R="0" lvl="0" algn="l" defTabSz="914400" rtl="0" eaLnBrk="0" fontAlgn="base" latinLnBrk="0" hangingPunct="0">
              <a:lnSpc>
                <a:spcPct val="100000"/>
              </a:lnSpc>
              <a:spcBef>
                <a:spcPct val="20000"/>
              </a:spcBef>
              <a:spcAft>
                <a:spcPct val="0"/>
              </a:spcAft>
              <a:buClrTx/>
              <a:buSzTx/>
              <a:defRPr/>
            </a:pP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cos(</a:t>
            </a:r>
            <a:r>
              <a:rPr kumimoji="0" lang="el-GR"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α</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可以通过</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N</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和</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R</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向量点积计算</a:t>
            </a:r>
            <a:endPar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所以方程可以进一步整理为</a:t>
            </a:r>
            <a:endPar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R="0" lvl="0" algn="l" defTabSz="914400" rtl="0" eaLnBrk="0" fontAlgn="base" latinLnBrk="0" hangingPunct="0">
              <a:lnSpc>
                <a:spcPct val="100000"/>
              </a:lnSpc>
              <a:spcBef>
                <a:spcPct val="20000"/>
              </a:spcBef>
              <a:spcAft>
                <a:spcPct val="0"/>
              </a:spcAft>
              <a:buClrTx/>
              <a:buSzTx/>
              <a:defRPr/>
            </a:pP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反射向量</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R</a:t>
            </a:r>
            <a:r>
              <a:rPr lang="zh-CN" altLang="en-US" sz="2400" noProof="0" smtClean="0">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计算量大，</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进一步改进，用</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L</a:t>
            </a:r>
            <a:r>
              <a:rPr kumimoji="0" lang="zh-CN" altLang="en-US" sz="240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V</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的角平分向量</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H</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与法向量</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N</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的点积代替</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V</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和</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R</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的点积，得到</a:t>
            </a:r>
            <a:r>
              <a:rPr kumimoji="0" lang="en-US" altLang="zh-CN"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Blinn-Phong</a:t>
            </a:r>
            <a:r>
              <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模型</a:t>
            </a:r>
            <a:endParaRPr kumimoji="0" lang="zh-CN" altLang="en-US" sz="2400"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R="0" lvl="1" algn="l" defTabSz="914400" rtl="0" eaLnBrk="0" fontAlgn="base" latinLnBrk="0" hangingPunct="0">
              <a:lnSpc>
                <a:spcPct val="100000"/>
              </a:lnSpc>
              <a:spcBef>
                <a:spcPct val="20000"/>
              </a:spcBef>
              <a:spcAft>
                <a:spcPct val="0"/>
              </a:spcAft>
              <a:buClrTx/>
              <a:buSzTx/>
              <a:defRPr/>
            </a:pPr>
            <a:r>
              <a:rPr kumimoji="0" lang="zh-CN" altLang="en-US" sz="2055"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 </a:t>
            </a:r>
            <a:r>
              <a:rPr kumimoji="0" lang="en-US" altLang="zh-CN" sz="2055"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 </a:t>
            </a:r>
            <a:r>
              <a:rPr kumimoji="0" lang="zh-CN" altLang="en-US" sz="2055"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不完全符合自然规律，但实现简单，计算快</a:t>
            </a:r>
            <a:endParaRPr kumimoji="0" lang="en-US" altLang="zh-CN" sz="2055"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1200" cap="none" spc="0" normalizeH="0" baseline="0" noProof="1"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0962" name="对象 1"/>
          <p:cNvGraphicFramePr>
            <a:graphicFrameLocks noChangeAspect="1"/>
          </p:cNvGraphicFramePr>
          <p:nvPr/>
        </p:nvGraphicFramePr>
        <p:xfrm>
          <a:off x="611188" y="1925638"/>
          <a:ext cx="4378325" cy="473075"/>
        </p:xfrm>
        <a:graphic>
          <a:graphicData uri="http://schemas.openxmlformats.org/presentationml/2006/ole">
            <mc:AlternateContent xmlns:mc="http://schemas.openxmlformats.org/markup-compatibility/2006">
              <mc:Choice xmlns:v="urn:schemas-microsoft-com:vml" Requires="v">
                <p:oleObj spid="_x0000_s3080" name="" r:id="rId1" imgW="2188845" imgH="236220" progId="Equation.AxMath">
                  <p:embed/>
                </p:oleObj>
              </mc:Choice>
              <mc:Fallback>
                <p:oleObj name="" r:id="rId1" imgW="2188845" imgH="236220" progId="Equation.AxMath">
                  <p:embed/>
                  <p:pic>
                    <p:nvPicPr>
                      <p:cNvPr id="0" name="图片 3079"/>
                      <p:cNvPicPr/>
                      <p:nvPr/>
                    </p:nvPicPr>
                    <p:blipFill>
                      <a:blip r:embed="rId2"/>
                      <a:stretch>
                        <a:fillRect/>
                      </a:stretch>
                    </p:blipFill>
                    <p:spPr>
                      <a:xfrm>
                        <a:off x="611188" y="1925638"/>
                        <a:ext cx="4378325" cy="473075"/>
                      </a:xfrm>
                      <a:prstGeom prst="rect">
                        <a:avLst/>
                      </a:prstGeom>
                      <a:noFill/>
                      <a:ln w="38100">
                        <a:noFill/>
                        <a:miter/>
                      </a:ln>
                    </p:spPr>
                  </p:pic>
                </p:oleObj>
              </mc:Fallback>
            </mc:AlternateContent>
          </a:graphicData>
        </a:graphic>
      </p:graphicFrame>
      <p:grpSp>
        <p:nvGrpSpPr>
          <p:cNvPr id="40963" name="组合 26"/>
          <p:cNvGrpSpPr/>
          <p:nvPr/>
        </p:nvGrpSpPr>
        <p:grpSpPr>
          <a:xfrm>
            <a:off x="5178425" y="1428750"/>
            <a:ext cx="3641725" cy="2449513"/>
            <a:chOff x="4299090" y="1428820"/>
            <a:chExt cx="3641077" cy="2449454"/>
          </a:xfrm>
        </p:grpSpPr>
        <p:pic>
          <p:nvPicPr>
            <p:cNvPr id="40964" name="Picture 9"/>
            <p:cNvPicPr>
              <a:picLocks noChangeAspect="1"/>
            </p:cNvPicPr>
            <p:nvPr/>
          </p:nvPicPr>
          <p:blipFill>
            <a:blip r:embed="rId3"/>
            <a:stretch>
              <a:fillRect/>
            </a:stretch>
          </p:blipFill>
          <p:spPr>
            <a:xfrm>
              <a:off x="4627937" y="1428820"/>
              <a:ext cx="3312230" cy="2449454"/>
            </a:xfrm>
            <a:prstGeom prst="rect">
              <a:avLst/>
            </a:prstGeom>
            <a:noFill/>
            <a:ln w="9525">
              <a:noFill/>
            </a:ln>
          </p:spPr>
        </p:pic>
        <p:sp>
          <p:nvSpPr>
            <p:cNvPr id="40965" name="TextBox 5"/>
            <p:cNvSpPr txBox="1"/>
            <p:nvPr/>
          </p:nvSpPr>
          <p:spPr>
            <a:xfrm>
              <a:off x="6876160" y="2304148"/>
              <a:ext cx="232083" cy="400110"/>
            </a:xfrm>
            <a:prstGeom prst="rect">
              <a:avLst/>
            </a:prstGeom>
            <a:noFill/>
            <a:ln w="9525">
              <a:noFill/>
            </a:ln>
          </p:spPr>
          <p:txBody>
            <a:bodyPr anchor="t" anchorCtr="0">
              <a:spAutoFit/>
            </a:bodyPr>
            <a:p>
              <a:pPr>
                <a:buFontTx/>
              </a:pPr>
              <a:r>
                <a:rPr lang="el-GR" altLang="zh-CN" sz="2000" b="1" dirty="0">
                  <a:latin typeface="Times New Roman" panose="02020603050405020304" pitchFamily="18" charset="0"/>
                  <a:ea typeface="楷体" panose="02010609060101010101" pitchFamily="49" charset="-122"/>
                </a:rPr>
                <a:t>α</a:t>
              </a:r>
              <a:endParaRPr lang="zh-CN" altLang="en-US" sz="2000" dirty="0">
                <a:latin typeface="宋体" panose="02010600030101010101" pitchFamily="2" charset="-122"/>
              </a:endParaRPr>
            </a:p>
          </p:txBody>
        </p:sp>
        <p:cxnSp>
          <p:nvCxnSpPr>
            <p:cNvPr id="4" name="直接箭头连接符 3"/>
            <p:cNvCxnSpPr/>
            <p:nvPr/>
          </p:nvCxnSpPr>
          <p:spPr>
            <a:xfrm flipV="1">
              <a:off x="6130739" y="2654340"/>
              <a:ext cx="1177715" cy="404803"/>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6130739" y="2098729"/>
              <a:ext cx="961854" cy="960415"/>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6084710" y="2052693"/>
              <a:ext cx="0" cy="100645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969" name="TextBox 17"/>
            <p:cNvSpPr txBox="1"/>
            <p:nvPr/>
          </p:nvSpPr>
          <p:spPr>
            <a:xfrm>
              <a:off x="7308190" y="2704258"/>
              <a:ext cx="396616" cy="461665"/>
            </a:xfrm>
            <a:prstGeom prst="rect">
              <a:avLst/>
            </a:prstGeom>
            <a:noFill/>
            <a:ln w="9525">
              <a:noFill/>
            </a:ln>
          </p:spPr>
          <p:txBody>
            <a:bodyPr anchor="t" anchorCtr="0">
              <a:spAutoFit/>
            </a:bodyPr>
            <a:p>
              <a:pPr>
                <a:buFontTx/>
              </a:pPr>
              <a:r>
                <a:rPr lang="en-US" altLang="zh-CN" sz="2400" b="1" dirty="0">
                  <a:latin typeface="Times New Roman" panose="02020603050405020304" pitchFamily="18" charset="0"/>
                </a:rPr>
                <a:t>V</a:t>
              </a:r>
              <a:endParaRPr lang="zh-CN" altLang="en-US" sz="2400" b="1" dirty="0">
                <a:latin typeface="Times New Roman" panose="02020603050405020304" pitchFamily="18" charset="0"/>
              </a:endParaRPr>
            </a:p>
          </p:txBody>
        </p:sp>
        <p:sp>
          <p:nvSpPr>
            <p:cNvPr id="40970" name="TextBox 18"/>
            <p:cNvSpPr txBox="1"/>
            <p:nvPr/>
          </p:nvSpPr>
          <p:spPr>
            <a:xfrm>
              <a:off x="6992201" y="1700880"/>
              <a:ext cx="396616" cy="461665"/>
            </a:xfrm>
            <a:prstGeom prst="rect">
              <a:avLst/>
            </a:prstGeom>
            <a:noFill/>
            <a:ln w="9525">
              <a:noFill/>
            </a:ln>
          </p:spPr>
          <p:txBody>
            <a:bodyPr anchor="t" anchorCtr="0">
              <a:spAutoFit/>
            </a:bodyPr>
            <a:p>
              <a:pPr>
                <a:buFontTx/>
              </a:pPr>
              <a:r>
                <a:rPr lang="en-US" altLang="zh-CN" sz="2400" b="1" dirty="0">
                  <a:latin typeface="Times New Roman" panose="02020603050405020304" pitchFamily="18" charset="0"/>
                </a:rPr>
                <a:t>R</a:t>
              </a:r>
              <a:endParaRPr lang="zh-CN" altLang="en-US" sz="2400" b="1" dirty="0">
                <a:latin typeface="Times New Roman" panose="02020603050405020304" pitchFamily="18" charset="0"/>
              </a:endParaRPr>
            </a:p>
          </p:txBody>
        </p:sp>
        <p:sp>
          <p:nvSpPr>
            <p:cNvPr id="40971" name="TextBox 19"/>
            <p:cNvSpPr txBox="1"/>
            <p:nvPr/>
          </p:nvSpPr>
          <p:spPr>
            <a:xfrm>
              <a:off x="4299090" y="1843683"/>
              <a:ext cx="396616" cy="461665"/>
            </a:xfrm>
            <a:prstGeom prst="rect">
              <a:avLst/>
            </a:prstGeom>
            <a:noFill/>
            <a:ln w="9525">
              <a:noFill/>
            </a:ln>
          </p:spPr>
          <p:txBody>
            <a:bodyPr anchor="t" anchorCtr="0">
              <a:spAutoFit/>
            </a:bodyPr>
            <a:p>
              <a:pPr>
                <a:buFontTx/>
              </a:pPr>
              <a:r>
                <a:rPr lang="en-US" altLang="zh-CN" sz="2400" b="1" dirty="0">
                  <a:latin typeface="Times New Roman" panose="02020603050405020304" pitchFamily="18" charset="0"/>
                </a:rPr>
                <a:t>L</a:t>
              </a:r>
              <a:endParaRPr lang="zh-CN" altLang="en-US" sz="2400" b="1" dirty="0">
                <a:latin typeface="Times New Roman" panose="02020603050405020304" pitchFamily="18" charset="0"/>
              </a:endParaRPr>
            </a:p>
          </p:txBody>
        </p:sp>
        <p:cxnSp>
          <p:nvCxnSpPr>
            <p:cNvPr id="26" name="直接箭头连接符 25"/>
            <p:cNvCxnSpPr/>
            <p:nvPr/>
          </p:nvCxnSpPr>
          <p:spPr>
            <a:xfrm flipH="1" flipV="1">
              <a:off x="5148252" y="2105079"/>
              <a:ext cx="936458" cy="954065"/>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973" name="TextBox 28"/>
            <p:cNvSpPr txBox="1"/>
            <p:nvPr/>
          </p:nvSpPr>
          <p:spPr>
            <a:xfrm>
              <a:off x="5893011" y="1477605"/>
              <a:ext cx="396616" cy="461665"/>
            </a:xfrm>
            <a:prstGeom prst="rect">
              <a:avLst/>
            </a:prstGeom>
            <a:noFill/>
            <a:ln w="9525">
              <a:noFill/>
            </a:ln>
          </p:spPr>
          <p:txBody>
            <a:bodyPr anchor="t" anchorCtr="0">
              <a:spAutoFit/>
            </a:bodyPr>
            <a:p>
              <a:pPr>
                <a:buFontTx/>
              </a:pPr>
              <a:r>
                <a:rPr lang="en-US" altLang="zh-CN" sz="2400" b="1" dirty="0">
                  <a:latin typeface="Times New Roman" panose="02020603050405020304" pitchFamily="18" charset="0"/>
                </a:rPr>
                <a:t>N</a:t>
              </a:r>
              <a:endParaRPr lang="zh-CN" altLang="en-US" sz="2400" b="1" dirty="0">
                <a:latin typeface="Times New Roman" panose="02020603050405020304" pitchFamily="18" charset="0"/>
              </a:endParaRPr>
            </a:p>
          </p:txBody>
        </p:sp>
      </p:grpSp>
      <p:graphicFrame>
        <p:nvGraphicFramePr>
          <p:cNvPr id="40974" name="对象 30"/>
          <p:cNvGraphicFramePr>
            <a:graphicFrameLocks noChangeAspect="1"/>
          </p:cNvGraphicFramePr>
          <p:nvPr/>
        </p:nvGraphicFramePr>
        <p:xfrm>
          <a:off x="669925" y="3500438"/>
          <a:ext cx="4905375" cy="473075"/>
        </p:xfrm>
        <a:graphic>
          <a:graphicData uri="http://schemas.openxmlformats.org/presentationml/2006/ole">
            <mc:AlternateContent xmlns:mc="http://schemas.openxmlformats.org/markup-compatibility/2006">
              <mc:Choice xmlns:v="urn:schemas-microsoft-com:vml" Requires="v">
                <p:oleObj spid="_x0000_s3081" name="" r:id="rId4" imgW="2453005" imgH="236220" progId="Equation.AxMath">
                  <p:embed/>
                </p:oleObj>
              </mc:Choice>
              <mc:Fallback>
                <p:oleObj name="" r:id="rId4" imgW="2453005" imgH="236220" progId="Equation.AxMath">
                  <p:embed/>
                  <p:pic>
                    <p:nvPicPr>
                      <p:cNvPr id="0" name="图片 3080"/>
                      <p:cNvPicPr/>
                      <p:nvPr/>
                    </p:nvPicPr>
                    <p:blipFill>
                      <a:blip r:embed="rId5"/>
                      <a:stretch>
                        <a:fillRect/>
                      </a:stretch>
                    </p:blipFill>
                    <p:spPr>
                      <a:xfrm>
                        <a:off x="669925" y="3500438"/>
                        <a:ext cx="4905375" cy="473075"/>
                      </a:xfrm>
                      <a:prstGeom prst="rect">
                        <a:avLst/>
                      </a:prstGeom>
                      <a:noFill/>
                      <a:ln w="38100">
                        <a:noFill/>
                        <a:miter/>
                      </a:ln>
                    </p:spPr>
                  </p:pic>
                </p:oleObj>
              </mc:Fallback>
            </mc:AlternateContent>
          </a:graphicData>
        </a:graphic>
      </p:graphicFrame>
      <p:graphicFrame>
        <p:nvGraphicFramePr>
          <p:cNvPr id="40976" name="对象 32"/>
          <p:cNvGraphicFramePr>
            <a:graphicFrameLocks noChangeAspect="1"/>
          </p:cNvGraphicFramePr>
          <p:nvPr/>
        </p:nvGraphicFramePr>
        <p:xfrm>
          <a:off x="1619885" y="5733415"/>
          <a:ext cx="4956175" cy="473075"/>
        </p:xfrm>
        <a:graphic>
          <a:graphicData uri="http://schemas.openxmlformats.org/presentationml/2006/ole">
            <mc:AlternateContent xmlns:mc="http://schemas.openxmlformats.org/markup-compatibility/2006">
              <mc:Choice xmlns:v="urn:schemas-microsoft-com:vml" Requires="v">
                <p:oleObj spid="_x0000_s3082" name="" r:id="rId6" imgW="2479040" imgH="236220" progId="Equation.AxMath">
                  <p:embed/>
                </p:oleObj>
              </mc:Choice>
              <mc:Fallback>
                <p:oleObj name="" r:id="rId6" imgW="2479040" imgH="236220" progId="Equation.AxMath">
                  <p:embed/>
                  <p:pic>
                    <p:nvPicPr>
                      <p:cNvPr id="0" name="图片 3081"/>
                      <p:cNvPicPr/>
                      <p:nvPr/>
                    </p:nvPicPr>
                    <p:blipFill>
                      <a:blip r:embed="rId7"/>
                      <a:stretch>
                        <a:fillRect/>
                      </a:stretch>
                    </p:blipFill>
                    <p:spPr>
                      <a:xfrm>
                        <a:off x="1619885" y="5733415"/>
                        <a:ext cx="4956175" cy="473075"/>
                      </a:xfrm>
                      <a:prstGeom prst="rect">
                        <a:avLst/>
                      </a:prstGeom>
                      <a:noFill/>
                      <a:ln w="38100">
                        <a:noFill/>
                        <a:miter/>
                      </a:ln>
                    </p:spPr>
                  </p:pic>
                </p:oleObj>
              </mc:Fallback>
            </mc:AlternateContent>
          </a:graphicData>
        </a:graphic>
      </p:graphicFrame>
      <p:sp>
        <p:nvSpPr>
          <p:cNvPr id="25601" name="标题 1"/>
          <p:cNvSpPr>
            <a:spLocks noGrp="1"/>
          </p:cNvSpPr>
          <p:nvPr>
            <p:ph type="title"/>
            <p:custDataLst>
              <p:tags r:id="rId8"/>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模型</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镜面反射</a:t>
            </a:r>
            <a:r>
              <a:rPr lang="zh-CN" altLang="en-US" sz="2800" dirty="0">
                <a:latin typeface="Times New Roman" panose="02020603050405020304" pitchFamily="18" charset="0"/>
                <a:ea typeface="楷体" panose="02010609060101010101" pitchFamily="49" charset="-122"/>
              </a:rPr>
              <a:t>光</a:t>
            </a:r>
            <a:endParaRPr lang="zh-CN" altLang="en-US" sz="2800" dirty="0">
              <a:latin typeface="Times New Roman" panose="02020603050405020304" pitchFamily="18" charset="0"/>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内容占位符 2"/>
          <p:cNvSpPr>
            <a:spLocks noGrp="1"/>
          </p:cNvSpPr>
          <p:nvPr>
            <p:ph idx="1"/>
          </p:nvPr>
        </p:nvSpPr>
        <p:spPr/>
        <p:txBody>
          <a:bodyPr vert="horz" wrap="square" lIns="91440" tIns="45720" rIns="91440" bIns="45720" anchor="t" anchorCtr="0"/>
          <a:p>
            <a:r>
              <a:rPr lang="zh-CN" altLang="en-US" sz="2600" dirty="0">
                <a:latin typeface="楷体" panose="02010609060101010101" pitchFamily="49" charset="-122"/>
                <a:ea typeface="楷体" panose="02010609060101010101" pitchFamily="49" charset="-122"/>
                <a:sym typeface="+mn-ea"/>
              </a:rPr>
              <a:t>镜面反射光产生的高光区域只反映光源的颜色。</a:t>
            </a:r>
            <a:r>
              <a:rPr lang="en-US" altLang="zh-CN" sz="2600" dirty="0">
                <a:latin typeface="楷体" panose="02010609060101010101" pitchFamily="49" charset="-122"/>
                <a:ea typeface="楷体" panose="02010609060101010101" pitchFamily="49" charset="-122"/>
                <a:sym typeface="+mn-ea"/>
              </a:rPr>
              <a:t>Ks</a:t>
            </a:r>
            <a:r>
              <a:rPr lang="zh-CN" altLang="en-US" sz="2600" dirty="0">
                <a:latin typeface="楷体" panose="02010609060101010101" pitchFamily="49" charset="-122"/>
                <a:ea typeface="楷体" panose="02010609060101010101" pitchFamily="49" charset="-122"/>
                <a:sym typeface="+mn-ea"/>
              </a:rPr>
              <a:t>和物体颜色无关。在局部光照明模型中，只能通过设置物体漫反射系数来控制物体颜色</a:t>
            </a:r>
            <a:endParaRPr lang="en-US" altLang="zh-CN" sz="2600" dirty="0">
              <a:latin typeface="楷体" panose="02010609060101010101" pitchFamily="49" charset="-122"/>
              <a:ea typeface="楷体" panose="02010609060101010101" pitchFamily="49" charset="-122"/>
              <a:sym typeface="+mn-ea"/>
            </a:endParaRPr>
          </a:p>
          <a:p>
            <a:endParaRPr lang="zh-CN" altLang="en-US" sz="2600" dirty="0">
              <a:ea typeface="宋体" panose="02010600030101010101" pitchFamily="2" charset="-122"/>
            </a:endParaRPr>
          </a:p>
        </p:txBody>
      </p:sp>
      <p:sp>
        <p:nvSpPr>
          <p:cNvPr id="25601" name="标题 1"/>
          <p:cNvSpPr>
            <a:spLocks noGrp="1"/>
          </p:cNvSpPr>
          <p:nvPr>
            <p:ph type="title"/>
            <p:custDataLst>
              <p:tags r:id="rId1"/>
            </p:custDataLst>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模型</a:t>
            </a:r>
            <a:r>
              <a:rPr lang="en-US" altLang="zh-CN" sz="2800" dirty="0">
                <a:latin typeface="Times New Roman" panose="02020603050405020304" pitchFamily="18" charset="0"/>
                <a:ea typeface="楷体" panose="02010609060101010101" pitchFamily="49" charset="-122"/>
              </a:rPr>
              <a:t>--</a:t>
            </a:r>
            <a:r>
              <a:rPr lang="zh-CN" altLang="en-US" sz="2800" dirty="0">
                <a:latin typeface="Times New Roman" panose="02020603050405020304" pitchFamily="18" charset="0"/>
                <a:ea typeface="楷体" panose="02010609060101010101" pitchFamily="49" charset="-122"/>
              </a:rPr>
              <a:t>镜面反射</a:t>
            </a:r>
            <a:r>
              <a:rPr lang="zh-CN" altLang="en-US" sz="2800" dirty="0">
                <a:latin typeface="Times New Roman" panose="02020603050405020304" pitchFamily="18" charset="0"/>
                <a:ea typeface="楷体" panose="02010609060101010101" pitchFamily="49" charset="-122"/>
              </a:rPr>
              <a:t>光</a:t>
            </a:r>
            <a:endParaRPr lang="zh-CN" altLang="en-US" sz="2800" dirty="0">
              <a:latin typeface="Times New Roman" panose="02020603050405020304" pitchFamily="18" charset="0"/>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内容占位符 2"/>
          <p:cNvSpPr>
            <a:spLocks noGrp="1"/>
          </p:cNvSpPr>
          <p:nvPr>
            <p:ph idx="1"/>
          </p:nvPr>
        </p:nvSpPr>
        <p:spPr/>
        <p:txBody>
          <a:bodyPr vert="horz" wrap="square" lIns="91440" tIns="45720" rIns="91440" bIns="45720" anchor="t" anchorCtr="0"/>
          <a:p>
            <a:pPr>
              <a:lnSpc>
                <a:spcPct val="120000"/>
              </a:lnSpc>
              <a:spcBef>
                <a:spcPts val="600"/>
              </a:spcBef>
            </a:pPr>
            <a:r>
              <a:rPr lang="zh-CN" altLang="en-US" sz="2600" dirty="0">
                <a:latin typeface="Times New Roman" panose="02020603050405020304" pitchFamily="18" charset="0"/>
                <a:ea typeface="楷体" panose="02010609060101010101" pitchFamily="49" charset="-122"/>
              </a:rPr>
              <a:t>颜色模型：在某个颜色域内方便的指定颜色</a:t>
            </a:r>
            <a:endParaRPr lang="zh-CN" altLang="en-US" sz="2600" dirty="0">
              <a:latin typeface="Times New Roman" panose="02020603050405020304" pitchFamily="18" charset="0"/>
              <a:ea typeface="楷体" panose="02010609060101010101" pitchFamily="49" charset="-122"/>
            </a:endParaRPr>
          </a:p>
          <a:p>
            <a:pPr lvl="1">
              <a:lnSpc>
                <a:spcPct val="120000"/>
              </a:lnSpc>
              <a:spcBef>
                <a:spcPts val="600"/>
              </a:spcBef>
            </a:pPr>
            <a:r>
              <a:rPr lang="zh-CN" altLang="en-US" sz="2225" dirty="0">
                <a:latin typeface="Times New Roman" panose="02020603050405020304" pitchFamily="18" charset="0"/>
                <a:ea typeface="楷体" panose="02010609060101010101" pitchFamily="49" charset="-122"/>
              </a:rPr>
              <a:t>唯一的、定量的</a:t>
            </a:r>
            <a:endParaRPr lang="zh-CN" altLang="en-US" sz="2225" dirty="0">
              <a:latin typeface="Times New Roman" panose="02020603050405020304" pitchFamily="18" charset="0"/>
              <a:ea typeface="楷体" panose="02010609060101010101" pitchFamily="49" charset="-122"/>
            </a:endParaRPr>
          </a:p>
          <a:p>
            <a:pPr>
              <a:lnSpc>
                <a:spcPct val="120000"/>
              </a:lnSpc>
              <a:spcBef>
                <a:spcPts val="600"/>
              </a:spcBef>
            </a:pPr>
            <a:r>
              <a:rPr lang="zh-CN" altLang="en-US" sz="2600" dirty="0">
                <a:latin typeface="Times New Roman" panose="02020603050405020304" pitchFamily="18" charset="0"/>
                <a:ea typeface="楷体" panose="02010609060101010101" pitchFamily="49" charset="-122"/>
              </a:rPr>
              <a:t>任何一个颜色模型对应一个颜色域，都无法包含所有的可见光</a:t>
            </a:r>
            <a:endParaRPr lang="zh-CN" altLang="en-US" sz="2600" dirty="0">
              <a:latin typeface="Times New Roman" panose="02020603050405020304" pitchFamily="18" charset="0"/>
              <a:ea typeface="楷体" panose="02010609060101010101" pitchFamily="49" charset="-122"/>
            </a:endParaRPr>
          </a:p>
          <a:p>
            <a:pPr>
              <a:lnSpc>
                <a:spcPct val="120000"/>
              </a:lnSpc>
              <a:spcBef>
                <a:spcPts val="600"/>
              </a:spcBef>
            </a:pPr>
            <a:r>
              <a:rPr lang="zh-CN" altLang="en-US" sz="2600" dirty="0">
                <a:latin typeface="Times New Roman" panose="02020603050405020304" pitchFamily="18" charset="0"/>
                <a:ea typeface="楷体" panose="02010609060101010101" pitchFamily="49" charset="-122"/>
              </a:rPr>
              <a:t>常用颜色模型</a:t>
            </a:r>
            <a:endParaRPr lang="zh-CN" altLang="en-US" sz="2600" dirty="0">
              <a:latin typeface="Times New Roman" panose="02020603050405020304" pitchFamily="18" charset="0"/>
              <a:ea typeface="楷体" panose="02010609060101010101" pitchFamily="49" charset="-122"/>
            </a:endParaRPr>
          </a:p>
          <a:p>
            <a:pPr lvl="1" latinLnBrk="0">
              <a:lnSpc>
                <a:spcPct val="110000"/>
              </a:lnSpc>
              <a:spcBef>
                <a:spcPts val="600"/>
              </a:spcBef>
              <a:buFont typeface="Arial" panose="020B0604020202020204" pitchFamily="34" charset="0"/>
              <a:buChar char="•"/>
            </a:pPr>
            <a:r>
              <a:rPr lang="zh-CN" altLang="en-US" sz="2600" dirty="0">
                <a:latin typeface="Times New Roman" panose="02020603050405020304" pitchFamily="18" charset="0"/>
                <a:ea typeface="楷体" panose="02010609060101010101" pitchFamily="49" charset="-122"/>
              </a:rPr>
              <a:t>RGB颜色模型</a:t>
            </a:r>
            <a:endParaRPr lang="zh-CN" altLang="en-US" sz="2600" dirty="0">
              <a:latin typeface="Times New Roman" panose="02020603050405020304" pitchFamily="18" charset="0"/>
              <a:ea typeface="楷体" panose="02010609060101010101" pitchFamily="49" charset="-122"/>
            </a:endParaRPr>
          </a:p>
          <a:p>
            <a:pPr lvl="1" latinLnBrk="0">
              <a:lnSpc>
                <a:spcPct val="110000"/>
              </a:lnSpc>
              <a:spcBef>
                <a:spcPts val="600"/>
              </a:spcBef>
              <a:buFont typeface="Arial" panose="020B0604020202020204" pitchFamily="34" charset="0"/>
              <a:buChar char="•"/>
            </a:pPr>
            <a:r>
              <a:rPr lang="zh-CN" altLang="en-US" sz="2600" dirty="0">
                <a:latin typeface="Times New Roman" panose="02020603050405020304" pitchFamily="18" charset="0"/>
                <a:ea typeface="楷体" panose="02010609060101010101" pitchFamily="49" charset="-122"/>
              </a:rPr>
              <a:t>HSV颜色模型</a:t>
            </a:r>
            <a:endParaRPr lang="zh-CN" altLang="en-US" sz="2600" dirty="0">
              <a:latin typeface="Times New Roman" panose="02020603050405020304" pitchFamily="18" charset="0"/>
              <a:ea typeface="楷体" panose="02010609060101010101" pitchFamily="49" charset="-122"/>
            </a:endParaRPr>
          </a:p>
          <a:p>
            <a:pPr lvl="1" latinLnBrk="0">
              <a:lnSpc>
                <a:spcPct val="110000"/>
              </a:lnSpc>
              <a:spcBef>
                <a:spcPts val="600"/>
              </a:spcBef>
              <a:buFont typeface="Arial" panose="020B0604020202020204" pitchFamily="34" charset="0"/>
              <a:buChar char="•"/>
            </a:pPr>
            <a:r>
              <a:rPr lang="zh-CN" altLang="en-US" sz="2600" dirty="0">
                <a:latin typeface="Times New Roman" panose="02020603050405020304" pitchFamily="18" charset="0"/>
                <a:ea typeface="楷体" panose="02010609060101010101" pitchFamily="49" charset="-122"/>
              </a:rPr>
              <a:t>CMYK颜色模型等</a:t>
            </a:r>
            <a:endParaRPr lang="zh-CN" altLang="en-US" sz="2600" dirty="0">
              <a:latin typeface="Times New Roman" panose="02020603050405020304" pitchFamily="18" charset="0"/>
              <a:ea typeface="楷体" panose="02010609060101010101" pitchFamily="49" charset="-122"/>
            </a:endParaRPr>
          </a:p>
        </p:txBody>
      </p:sp>
      <p:sp>
        <p:nvSpPr>
          <p:cNvPr id="7170"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sym typeface="+mn-ea"/>
              </a:rPr>
              <a:t>7.3 </a:t>
            </a:r>
            <a:r>
              <a:rPr lang="zh-CN" altLang="en-US" sz="3200" dirty="0">
                <a:latin typeface="楷体" panose="02010609060101010101" pitchFamily="49" charset="-122"/>
                <a:ea typeface="楷体" panose="02010609060101010101" pitchFamily="49" charset="-122"/>
              </a:rPr>
              <a:t>颜色模型</a:t>
            </a:r>
            <a:endParaRPr lang="zh-CN" altLang="en-US" sz="3200" dirty="0">
              <a:latin typeface="楷体" panose="02010609060101010101" pitchFamily="49" charset="-122"/>
              <a:ea typeface="楷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内容占位符 2"/>
          <p:cNvSpPr>
            <a:spLocks noGrp="1"/>
          </p:cNvSpPr>
          <p:nvPr>
            <p:ph idx="1"/>
          </p:nvPr>
        </p:nvSpPr>
        <p:spPr>
          <a:xfrm>
            <a:off x="357188" y="1268413"/>
            <a:ext cx="8229600" cy="4686300"/>
          </a:xfrm>
        </p:spPr>
        <p:txBody>
          <a:bodyPr vert="horz" wrap="square" lIns="91440" tIns="45720" rIns="91440" bIns="45720" numCol="1" anchor="t" anchorCtr="0" compatLnSpc="1"/>
          <a:lstStyle/>
          <a:p>
            <a:pPr marL="358775"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Phong</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光照明模型的综合表述</a:t>
            </a: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530225" marR="0" lvl="1" indent="-457200" algn="l" defTabSz="914400" rtl="0" eaLnBrk="0" fontAlgn="base" latinLnBrk="0" hangingPunct="0">
              <a:lnSpc>
                <a:spcPct val="120000"/>
              </a:lnSpc>
              <a:spcBef>
                <a:spcPts val="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由物体表面上一点</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反射到视点的光强</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I</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为环境光的反射光强</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Ie</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、理想漫反射光强</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Id</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、和镜面反射光</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Is</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的总和。</a:t>
            </a:r>
            <a:endPar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58775"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8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358775"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8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358775"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8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43010" name="Picture 2"/>
          <p:cNvPicPr>
            <a:picLocks noChangeAspect="1"/>
          </p:cNvPicPr>
          <p:nvPr/>
        </p:nvPicPr>
        <p:blipFill>
          <a:blip r:embed="rId1"/>
          <a:srcRect b="51921"/>
          <a:stretch>
            <a:fillRect/>
          </a:stretch>
        </p:blipFill>
        <p:spPr>
          <a:xfrm>
            <a:off x="1764030" y="2583180"/>
            <a:ext cx="5083175" cy="540385"/>
          </a:xfrm>
          <a:prstGeom prst="rect">
            <a:avLst/>
          </a:prstGeom>
          <a:noFill/>
          <a:ln w="9525">
            <a:noFill/>
          </a:ln>
        </p:spPr>
      </p:pic>
      <p:sp>
        <p:nvSpPr>
          <p:cNvPr id="43011" name="标题 1"/>
          <p:cNvSpPr>
            <a:spLocks noGrp="1"/>
          </p:cNvSpPr>
          <p:nvPr>
            <p:ph type="title"/>
          </p:nvPr>
        </p:nvSpPr>
        <p:spPr/>
        <p:txBody>
          <a:bodyPr vert="horz" wrap="square" lIns="91440" tIns="45720" rIns="91440" bIns="45720" anchor="ctr" anchorCtr="0"/>
          <a:p>
            <a:pPr>
              <a:buNone/>
            </a:pPr>
            <a:r>
              <a:rPr lang="en-US" altLang="zh-CN" sz="3200" dirty="0">
                <a:latin typeface="Times New Roman" panose="02020603050405020304" pitchFamily="18" charset="0"/>
                <a:ea typeface="楷体" panose="02010609060101010101" pitchFamily="49" charset="-122"/>
                <a:sym typeface="宋体" panose="02010600030101010101" pitchFamily="2"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 </a:t>
            </a:r>
            <a:r>
              <a:rPr lang="en-US" altLang="zh-CN" sz="3200" dirty="0">
                <a:latin typeface="Times New Roman" panose="02020603050405020304" pitchFamily="18" charset="0"/>
                <a:ea typeface="楷体" panose="02010609060101010101" pitchFamily="49" charset="-122"/>
              </a:rPr>
              <a:t>Phong</a:t>
            </a:r>
            <a:r>
              <a:rPr lang="en-US" altLang="en-US" sz="3200" dirty="0">
                <a:latin typeface="楷体" panose="02010609060101010101" pitchFamily="49" charset="-122"/>
                <a:ea typeface="楷体" panose="02010609060101010101" pitchFamily="49" charset="-122"/>
              </a:rPr>
              <a:t>光照明模型</a:t>
            </a:r>
            <a:endParaRPr lang="zh-CN" altLang="en-US" sz="3200" dirty="0">
              <a:latin typeface="Times New Roman" panose="02020603050405020304" pitchFamily="18" charset="0"/>
              <a:ea typeface="楷体" panose="02010609060101010101" pitchFamily="49" charset="-122"/>
            </a:endParaRPr>
          </a:p>
        </p:txBody>
      </p:sp>
      <p:graphicFrame>
        <p:nvGraphicFramePr>
          <p:cNvPr id="43012" name="对象 1"/>
          <p:cNvGraphicFramePr/>
          <p:nvPr/>
        </p:nvGraphicFramePr>
        <p:xfrm>
          <a:off x="1757363" y="3192145"/>
          <a:ext cx="5332412" cy="498475"/>
        </p:xfrm>
        <a:graphic>
          <a:graphicData uri="http://schemas.openxmlformats.org/presentationml/2006/ole">
            <mc:AlternateContent xmlns:mc="http://schemas.openxmlformats.org/markup-compatibility/2006">
              <mc:Choice xmlns:v="urn:schemas-microsoft-com:vml" Requires="v">
                <p:oleObj spid="_x0000_s3083" name="" r:id="rId2" imgW="2171700" imgH="241300" progId="Equation.DSMT4">
                  <p:embed/>
                </p:oleObj>
              </mc:Choice>
              <mc:Fallback>
                <p:oleObj name="" r:id="rId2" imgW="2171700" imgH="241300" progId="Equation.DSMT4">
                  <p:embed/>
                  <p:pic>
                    <p:nvPicPr>
                      <p:cNvPr id="0" name="图片 3082"/>
                      <p:cNvPicPr/>
                      <p:nvPr/>
                    </p:nvPicPr>
                    <p:blipFill>
                      <a:blip r:embed="rId3"/>
                      <a:stretch>
                        <a:fillRect/>
                      </a:stretch>
                    </p:blipFill>
                    <p:spPr>
                      <a:xfrm>
                        <a:off x="1757363" y="3192145"/>
                        <a:ext cx="5332412" cy="498475"/>
                      </a:xfrm>
                      <a:prstGeom prst="rect">
                        <a:avLst/>
                      </a:prstGeom>
                      <a:noFill/>
                      <a:ln w="38100">
                        <a:noFill/>
                        <a:miter/>
                      </a:ln>
                    </p:spPr>
                  </p:pic>
                </p:oleObj>
              </mc:Fallback>
            </mc:AlternateContent>
          </a:graphicData>
        </a:graphic>
      </p:graphicFrame>
      <p:sp>
        <p:nvSpPr>
          <p:cNvPr id="43013" name="内容占位符 2"/>
          <p:cNvSpPr txBox="1"/>
          <p:nvPr/>
        </p:nvSpPr>
        <p:spPr>
          <a:xfrm>
            <a:off x="252413" y="4284663"/>
            <a:ext cx="8639175" cy="2216150"/>
          </a:xfrm>
          <a:prstGeom prst="rect">
            <a:avLst/>
          </a:prstGeom>
          <a:noFill/>
          <a:ln w="9525">
            <a:noFill/>
          </a:ln>
        </p:spPr>
        <p:txBody>
          <a:bodyPr anchor="t" anchorCtr="0"/>
          <a:p>
            <a:pPr marL="342900" lvl="2" indent="-342900" algn="l" rtl="0" eaLnBrk="0" fontAlgn="base" hangingPunct="0">
              <a:lnSpc>
                <a:spcPct val="110000"/>
              </a:lnSpc>
              <a:spcBef>
                <a:spcPct val="20000"/>
              </a:spcBef>
              <a:spcAft>
                <a:spcPct val="0"/>
              </a:spcAft>
              <a:buFont typeface="Arial" panose="020B0604020202020204" pitchFamily="34" charset="0"/>
              <a:buChar char="•"/>
            </a:pP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dirty="0">
                <a:solidFill>
                  <a:schemeClr val="tx1"/>
                </a:solidFill>
                <a:latin typeface="楷体" panose="02010609060101010101" pitchFamily="49" charset="-122"/>
                <a:ea typeface="楷体" panose="02010609060101010101" pitchFamily="49" charset="-122"/>
              </a:rPr>
              <a:t>为点光源发出的入射光强</a:t>
            </a:r>
            <a:r>
              <a:rPr lang="zh-CN" altLang="en-US" sz="2400" i="1" dirty="0">
                <a:solidFill>
                  <a:schemeClr val="tx1"/>
                </a:solidFill>
                <a:latin typeface="楷体" panose="02010609060101010101" pitchFamily="49" charset="-122"/>
                <a:ea typeface="楷体" panose="02010609060101010101" pitchFamily="49" charset="-122"/>
              </a:rPr>
              <a:t>，</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i="1" baseline="-25000" dirty="0">
                <a:solidFill>
                  <a:schemeClr val="tx1"/>
                </a:solidFill>
                <a:latin typeface="楷体" panose="02010609060101010101" pitchFamily="49" charset="-122"/>
                <a:ea typeface="楷体" panose="02010609060101010101" pitchFamily="49" charset="-122"/>
              </a:rPr>
              <a:t> </a:t>
            </a:r>
            <a:r>
              <a:rPr lang="zh-CN" altLang="en-US" sz="2400" dirty="0">
                <a:solidFill>
                  <a:schemeClr val="tx1"/>
                </a:solidFill>
                <a:latin typeface="楷体" panose="02010609060101010101" pitchFamily="49" charset="-122"/>
                <a:ea typeface="楷体" panose="02010609060101010101" pitchFamily="49" charset="-122"/>
              </a:rPr>
              <a:t>环境光的亮度；</a:t>
            </a:r>
            <a:endParaRPr lang="en-US" altLang="zh-CN" sz="2400" i="1" dirty="0">
              <a:solidFill>
                <a:schemeClr val="tx1"/>
              </a:solidFill>
              <a:latin typeface="楷体" panose="02010609060101010101" pitchFamily="49" charset="-122"/>
              <a:ea typeface="楷体" panose="02010609060101010101" pitchFamily="49" charset="-122"/>
            </a:endParaRPr>
          </a:p>
          <a:p>
            <a:pPr marL="342900" lvl="2" indent="-342900" algn="l" rtl="0" eaLnBrk="0" fontAlgn="base" hangingPunct="0">
              <a:lnSpc>
                <a:spcPct val="110000"/>
              </a:lnSpc>
              <a:spcBef>
                <a:spcPct val="20000"/>
              </a:spcBef>
              <a:spcAft>
                <a:spcPct val="0"/>
              </a:spcAft>
              <a:buFont typeface="Arial" panose="020B0604020202020204" pitchFamily="34" charset="0"/>
              <a:buChar char="•"/>
            </a:pP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dirty="0">
                <a:solidFill>
                  <a:schemeClr val="tx1"/>
                </a:solidFill>
                <a:latin typeface="楷体" panose="02010609060101010101" pitchFamily="49" charset="-122"/>
                <a:ea typeface="楷体" panose="02010609060101010101" pitchFamily="49" charset="-122"/>
              </a:rPr>
              <a:t>环境光的亮度；</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dirty="0">
                <a:solidFill>
                  <a:schemeClr val="tx1"/>
                </a:solidFill>
                <a:latin typeface="楷体" panose="02010609060101010101" pitchFamily="49" charset="-122"/>
                <a:ea typeface="楷体" panose="02010609060101010101" pitchFamily="49" charset="-122"/>
              </a:rPr>
              <a:t>对环境光的反射系数</a:t>
            </a:r>
            <a:endParaRPr lang="en-US" altLang="zh-CN" sz="2400" dirty="0">
              <a:solidFill>
                <a:schemeClr val="tx1"/>
              </a:solidFill>
              <a:latin typeface="楷体" panose="02010609060101010101" pitchFamily="49" charset="-122"/>
              <a:ea typeface="楷体" panose="02010609060101010101" pitchFamily="49" charset="-122"/>
            </a:endParaRPr>
          </a:p>
          <a:p>
            <a:pPr marL="342900" lvl="2" indent="-342900" algn="l" rtl="0" eaLnBrk="0" fontAlgn="base" hangingPunct="0">
              <a:lnSpc>
                <a:spcPct val="110000"/>
              </a:lnSpc>
              <a:spcBef>
                <a:spcPct val="20000"/>
              </a:spcBef>
              <a:spcAft>
                <a:spcPct val="0"/>
              </a:spcAft>
              <a:buFont typeface="Arial" panose="020B0604020202020204" pitchFamily="34" charset="0"/>
              <a:buChar char="•"/>
            </a:pP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400" dirty="0">
                <a:solidFill>
                  <a:schemeClr val="tx1"/>
                </a:solidFill>
                <a:latin typeface="楷体" panose="02010609060101010101" pitchFamily="49" charset="-122"/>
                <a:ea typeface="楷体" panose="02010609060101010101" pitchFamily="49" charset="-122"/>
              </a:rPr>
              <a:t> </a:t>
            </a:r>
            <a:r>
              <a:rPr lang="zh-CN" altLang="en-US" sz="2400" dirty="0">
                <a:solidFill>
                  <a:schemeClr val="tx1"/>
                </a:solidFill>
                <a:latin typeface="楷体" panose="02010609060101010101" pitchFamily="49" charset="-122"/>
                <a:ea typeface="楷体" panose="02010609060101010101" pitchFamily="49" charset="-122"/>
              </a:rPr>
              <a:t>漫反射光线度；</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zh-CN" altLang="en-US" sz="2400" dirty="0">
                <a:solidFill>
                  <a:schemeClr val="tx1"/>
                </a:solidFill>
                <a:latin typeface="楷体" panose="02010609060101010101" pitchFamily="49" charset="-122"/>
                <a:ea typeface="楷体" panose="02010609060101010101" pitchFamily="49" charset="-122"/>
              </a:rPr>
              <a:t>漫反射系数；</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θ</a:t>
            </a:r>
            <a:r>
              <a:rPr lang="zh-CN" altLang="en-US" sz="2400" dirty="0">
                <a:solidFill>
                  <a:schemeClr val="tx1"/>
                </a:solidFill>
                <a:latin typeface="楷体" panose="02010609060101010101" pitchFamily="49" charset="-122"/>
                <a:ea typeface="楷体" panose="02010609060101010101" pitchFamily="49" charset="-122"/>
              </a:rPr>
              <a:t>入射角</a:t>
            </a:r>
            <a:endParaRPr lang="en-US" altLang="zh-CN" sz="2400" dirty="0">
              <a:solidFill>
                <a:schemeClr val="tx1"/>
              </a:solidFill>
              <a:latin typeface="楷体" panose="02010609060101010101" pitchFamily="49" charset="-122"/>
              <a:ea typeface="楷体" panose="02010609060101010101" pitchFamily="49" charset="-122"/>
            </a:endParaRPr>
          </a:p>
          <a:p>
            <a:pPr marL="342900" lvl="2" indent="-342900" algn="l" rtl="0" eaLnBrk="0" fontAlgn="base" hangingPunct="0">
              <a:lnSpc>
                <a:spcPct val="110000"/>
              </a:lnSpc>
              <a:spcBef>
                <a:spcPct val="20000"/>
              </a:spcBef>
              <a:spcAft>
                <a:spcPct val="0"/>
              </a:spcAft>
              <a:buFont typeface="Arial" panose="020B0604020202020204" pitchFamily="34" charset="0"/>
              <a:buChar char="•"/>
            </a:pP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solidFill>
                  <a:schemeClr val="tx1"/>
                </a:solidFill>
                <a:latin typeface="楷体" panose="02010609060101010101" pitchFamily="49" charset="-122"/>
                <a:ea typeface="楷体" panose="02010609060101010101" pitchFamily="49" charset="-122"/>
              </a:rPr>
              <a:t>镜面反射的亮度；</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400" i="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a:t>
            </a:r>
            <a:r>
              <a:rPr lang="zh-CN" altLang="en-US" sz="2400" dirty="0">
                <a:solidFill>
                  <a:schemeClr val="tx1"/>
                </a:solidFill>
                <a:latin typeface="楷体" panose="02010609060101010101" pitchFamily="49" charset="-122"/>
                <a:ea typeface="楷体" panose="02010609060101010101" pitchFamily="49" charset="-122"/>
              </a:rPr>
              <a:t>镜面反射系数；</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α</a:t>
            </a:r>
            <a:r>
              <a:rPr lang="zh-CN" altLang="en-US" sz="2400" dirty="0">
                <a:solidFill>
                  <a:schemeClr val="tx1"/>
                </a:solidFill>
                <a:latin typeface="楷体" panose="02010609060101010101" pitchFamily="49" charset="-122"/>
                <a:ea typeface="楷体" panose="02010609060101010101" pitchFamily="49" charset="-122"/>
              </a:rPr>
              <a:t>为视线方向</a:t>
            </a:r>
            <a:r>
              <a:rPr lang="en-US" altLang="zh-CN" sz="2400" dirty="0">
                <a:solidFill>
                  <a:schemeClr val="tx1"/>
                </a:solidFill>
                <a:latin typeface="楷体" panose="02010609060101010101" pitchFamily="49" charset="-122"/>
                <a:ea typeface="楷体" panose="02010609060101010101" pitchFamily="49" charset="-122"/>
              </a:rPr>
              <a:t>V</a:t>
            </a:r>
            <a:r>
              <a:rPr lang="zh-CN" altLang="en-US" sz="2400" dirty="0">
                <a:solidFill>
                  <a:schemeClr val="tx1"/>
                </a:solidFill>
                <a:latin typeface="楷体" panose="02010609060101010101" pitchFamily="49" charset="-122"/>
                <a:ea typeface="楷体" panose="02010609060101010101" pitchFamily="49" charset="-122"/>
              </a:rPr>
              <a:t>与反射方向</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R</a:t>
            </a:r>
            <a:r>
              <a:rPr lang="zh-CN" altLang="en-US" sz="2400" dirty="0">
                <a:solidFill>
                  <a:schemeClr val="tx1"/>
                </a:solidFill>
                <a:latin typeface="楷体" panose="02010609060101010101" pitchFamily="49" charset="-122"/>
                <a:ea typeface="楷体" panose="02010609060101010101" pitchFamily="49" charset="-122"/>
              </a:rPr>
              <a:t>的夹角；</a:t>
            </a:r>
            <a:r>
              <a:rPr lang="en-US" altLang="zh-CN" sz="2400"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a:solidFill>
                  <a:schemeClr val="tx1"/>
                </a:solidFill>
                <a:latin typeface="楷体" panose="02010609060101010101" pitchFamily="49" charset="-122"/>
                <a:ea typeface="楷体" panose="02010609060101010101" pitchFamily="49" charset="-122"/>
              </a:rPr>
              <a:t>为镜面反射指数，反映物体表面的光滑程度</a:t>
            </a:r>
            <a:endParaRPr lang="zh-CN" altLang="en-US" sz="2400" dirty="0">
              <a:solidFill>
                <a:schemeClr val="tx1"/>
              </a:solidFill>
              <a:latin typeface="楷体" panose="02010609060101010101" pitchFamily="49" charset="-122"/>
              <a:ea typeface="楷体" panose="02010609060101010101" pitchFamily="49" charset="-122"/>
            </a:endParaRPr>
          </a:p>
        </p:txBody>
      </p:sp>
      <p:pic>
        <p:nvPicPr>
          <p:cNvPr id="2" name="Picture 2"/>
          <p:cNvPicPr>
            <a:picLocks noChangeAspect="1"/>
          </p:cNvPicPr>
          <p:nvPr/>
        </p:nvPicPr>
        <p:blipFill>
          <a:blip r:embed="rId1"/>
          <a:srcRect t="51328"/>
          <a:stretch>
            <a:fillRect/>
          </a:stretch>
        </p:blipFill>
        <p:spPr>
          <a:xfrm>
            <a:off x="1979930" y="3714115"/>
            <a:ext cx="4858385" cy="52324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内容占位符 2"/>
          <p:cNvSpPr>
            <a:spLocks noGrp="1"/>
          </p:cNvSpPr>
          <p:nvPr>
            <p:ph idx="1"/>
          </p:nvPr>
        </p:nvSpPr>
        <p:spPr>
          <a:xfrm>
            <a:off x="428625" y="1571625"/>
            <a:ext cx="8229600" cy="4525963"/>
          </a:xfrm>
        </p:spPr>
        <p:txBody>
          <a:bodyPr vert="horz" wrap="square" lIns="91440" tIns="45720" rIns="91440" bIns="45720" anchor="t" anchorCtr="0"/>
          <a:p>
            <a:r>
              <a:rPr lang="zh-CN" altLang="en-US" sz="2600" dirty="0">
                <a:latin typeface="楷体" panose="02010609060101010101" pitchFamily="49" charset="-122"/>
                <a:ea typeface="楷体" panose="02010609060101010101" pitchFamily="49" charset="-122"/>
              </a:rPr>
              <a:t>光照计算（点</a:t>
            </a:r>
            <a:r>
              <a:rPr lang="en-US" altLang="zh-CN" sz="2600" dirty="0">
                <a:latin typeface="楷体" panose="02010609060101010101" pitchFamily="49" charset="-122"/>
                <a:ea typeface="楷体" panose="02010609060101010101" pitchFamily="49" charset="-122"/>
              </a:rPr>
              <a:t>P</a:t>
            </a:r>
            <a:r>
              <a:rPr lang="zh-CN" altLang="en-US" sz="2600" dirty="0">
                <a:latin typeface="楷体" panose="02010609060101010101" pitchFamily="49" charset="-122"/>
                <a:ea typeface="楷体" panose="02010609060101010101" pitchFamily="49" charset="-122"/>
              </a:rPr>
              <a:t>的亮度</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颜色）相关的要素</a:t>
            </a:r>
            <a:endParaRPr lang="zh-CN" altLang="en-US" sz="26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光源的强度和位置</a:t>
            </a:r>
            <a:endParaRPr lang="en-US" altLang="zh-CN" sz="2400" dirty="0">
              <a:latin typeface="楷体" panose="02010609060101010101" pitchFamily="49" charset="-122"/>
              <a:ea typeface="楷体" panose="02010609060101010101" pitchFamily="49" charset="-122"/>
            </a:endParaRPr>
          </a:p>
          <a:p>
            <a:pPr lvl="1"/>
            <a:r>
              <a:rPr lang="en-US" altLang="zh-CN" sz="2400" dirty="0">
                <a:latin typeface="楷体" panose="02010609060101010101" pitchFamily="49" charset="-122"/>
                <a:ea typeface="楷体" panose="02010609060101010101" pitchFamily="49" charset="-122"/>
              </a:rPr>
              <a:t>P</a:t>
            </a:r>
            <a:r>
              <a:rPr lang="zh-CN" altLang="en-US" sz="2400" dirty="0">
                <a:latin typeface="楷体" panose="02010609060101010101" pitchFamily="49" charset="-122"/>
                <a:ea typeface="楷体" panose="02010609060101010101" pitchFamily="49" charset="-122"/>
              </a:rPr>
              <a:t>对应物体材质                    </a:t>
            </a:r>
            <a:endParaRPr lang="en-US" altLang="zh-CN" sz="2400" dirty="0">
              <a:latin typeface="楷体" panose="02010609060101010101" pitchFamily="49" charset="-122"/>
              <a:ea typeface="楷体" panose="02010609060101010101" pitchFamily="49" charset="-122"/>
            </a:endParaRPr>
          </a:p>
          <a:p>
            <a:pPr lvl="1"/>
            <a:r>
              <a:rPr lang="en-US" altLang="zh-CN" sz="2400" dirty="0">
                <a:latin typeface="楷体" panose="02010609060101010101" pitchFamily="49" charset="-122"/>
                <a:ea typeface="楷体" panose="02010609060101010101" pitchFamily="49" charset="-122"/>
              </a:rPr>
              <a:t>P</a:t>
            </a:r>
            <a:r>
              <a:rPr lang="zh-CN" altLang="en-US" sz="2400" dirty="0">
                <a:latin typeface="楷体" panose="02010609060101010101" pitchFamily="49" charset="-122"/>
                <a:ea typeface="楷体" panose="02010609060101010101" pitchFamily="49" charset="-122"/>
              </a:rPr>
              <a:t>的法向量</a:t>
            </a:r>
            <a:endParaRPr lang="en-US" altLang="zh-CN"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视点位置，视线</a:t>
            </a:r>
            <a:endParaRPr lang="en-US" altLang="zh-CN" sz="2400"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rPr>
              <a:t>多个光源时，对每个光源分别计算并叠加</a:t>
            </a:r>
            <a:r>
              <a:rPr lang="zh-CN" altLang="en-US" sz="28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漫反射和镜面反射</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600" dirty="0">
                <a:latin typeface="楷体" panose="02010609060101010101" pitchFamily="49" charset="-122"/>
                <a:ea typeface="楷体" panose="02010609060101010101" pitchFamily="49" charset="-122"/>
              </a:rPr>
              <a:t>依次确定所有可见面对应的每个像素的颜色</a:t>
            </a:r>
            <a:endParaRPr lang="zh-CN" altLang="en-US" sz="2600" dirty="0">
              <a:latin typeface="楷体" panose="02010609060101010101" pitchFamily="49" charset="-122"/>
              <a:ea typeface="楷体" panose="02010609060101010101" pitchFamily="49" charset="-122"/>
            </a:endParaRPr>
          </a:p>
        </p:txBody>
      </p:sp>
      <p:sp>
        <p:nvSpPr>
          <p:cNvPr id="44034" name="标题 1"/>
          <p:cNvSpPr>
            <a:spLocks noGrp="1"/>
          </p:cNvSpPr>
          <p:nvPr>
            <p:ph type="title"/>
          </p:nvPr>
        </p:nvSpPr>
        <p:spPr/>
        <p:txBody>
          <a:bodyPr vert="horz" wrap="square" lIns="91440" tIns="45720" rIns="91440" bIns="45720" anchor="ctr" anchorCtr="0"/>
          <a:p>
            <a:pPr>
              <a:buNone/>
            </a:pPr>
            <a:r>
              <a:rPr lang="en-US" altLang="zh-CN" sz="3200" dirty="0">
                <a:latin typeface="Times New Roman" panose="02020603050405020304" pitchFamily="18" charset="0"/>
                <a:ea typeface="楷体" panose="02010609060101010101" pitchFamily="49" charset="-122"/>
                <a:sym typeface="宋体" panose="02010600030101010101" pitchFamily="2"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 </a:t>
            </a:r>
            <a:r>
              <a:rPr lang="en-US" altLang="zh-CN" sz="3200" dirty="0">
                <a:latin typeface="Times New Roman" panose="02020603050405020304" pitchFamily="18" charset="0"/>
                <a:ea typeface="楷体" panose="02010609060101010101" pitchFamily="49" charset="-122"/>
              </a:rPr>
              <a:t>Phong</a:t>
            </a:r>
            <a:r>
              <a:rPr lang="en-US" altLang="en-US" sz="3200" dirty="0">
                <a:latin typeface="楷体" panose="02010609060101010101" pitchFamily="49" charset="-122"/>
                <a:ea typeface="楷体" panose="02010609060101010101" pitchFamily="49" charset="-122"/>
              </a:rPr>
              <a:t>光照明模型</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内容占位符 2"/>
          <p:cNvSpPr>
            <a:spLocks noGrp="1"/>
          </p:cNvSpPr>
          <p:nvPr>
            <p:ph idx="1"/>
          </p:nvPr>
        </p:nvSpPr>
        <p:spPr>
          <a:xfrm>
            <a:off x="323850" y="1484313"/>
            <a:ext cx="8496300" cy="4641850"/>
          </a:xfrm>
        </p:spPr>
        <p:txBody>
          <a:bodyPr vert="horz" wrap="square" lIns="91440" tIns="45720" rIns="91440" bIns="45720" anchor="t" anchorCtr="0"/>
          <a:p>
            <a:pPr marL="179705" lvl="1" indent="0" algn="just" latinLnBrk="0">
              <a:lnSpc>
                <a:spcPct val="120000"/>
              </a:lnSpc>
              <a:spcBef>
                <a:spcPts val="600"/>
              </a:spcBef>
              <a:buSzPct val="70000"/>
              <a:buFont typeface="Wingdings" panose="05000000000000000000" pitchFamily="2" charset="2"/>
              <a:buChar char=""/>
            </a:pPr>
            <a:r>
              <a:rPr lang="en-US" altLang="zh-CN" sz="2600" dirty="0">
                <a:latin typeface="Times New Roman" panose="02020603050405020304" pitchFamily="18" charset="0"/>
                <a:ea typeface="楷体" panose="02010609060101010101" pitchFamily="49" charset="-122"/>
              </a:rPr>
              <a:t> Phong</a:t>
            </a:r>
            <a:r>
              <a:rPr lang="zh-CN" altLang="en-US" sz="2600" dirty="0">
                <a:latin typeface="Times New Roman" panose="02020603050405020304" pitchFamily="18" charset="0"/>
                <a:ea typeface="楷体" panose="02010609060101010101" pitchFamily="49" charset="-122"/>
              </a:rPr>
              <a:t>光照明模型是真实感图形学中提出的第一个有影响的光照明模型</a:t>
            </a:r>
            <a:endParaRPr lang="en-US" altLang="zh-CN" sz="2600" dirty="0">
              <a:latin typeface="Times New Roman" panose="02020603050405020304" pitchFamily="18" charset="0"/>
              <a:ea typeface="楷体" panose="02010609060101010101" pitchFamily="49" charset="-122"/>
            </a:endParaRPr>
          </a:p>
          <a:p>
            <a:pPr marL="179705" lvl="1" indent="0" algn="just" latinLnBrk="0">
              <a:lnSpc>
                <a:spcPct val="120000"/>
              </a:lnSpc>
              <a:spcBef>
                <a:spcPts val="600"/>
              </a:spcBef>
              <a:buSzPct val="70000"/>
              <a:buFont typeface="Wingdings" panose="05000000000000000000" pitchFamily="2" charset="2"/>
              <a:buChar char=""/>
            </a:pPr>
            <a:r>
              <a:rPr lang="zh-CN" altLang="en-US" sz="2600" dirty="0">
                <a:latin typeface="Times New Roman" panose="02020603050405020304" pitchFamily="18" charset="0"/>
                <a:ea typeface="楷体" panose="02010609060101010101" pitchFamily="49" charset="-122"/>
              </a:rPr>
              <a:t> 作为经验模型，</a:t>
            </a:r>
            <a:r>
              <a:rPr lang="en-US" altLang="zh-CN" sz="2600" dirty="0">
                <a:latin typeface="Times New Roman" panose="02020603050405020304" pitchFamily="18" charset="0"/>
                <a:ea typeface="楷体" panose="02010609060101010101" pitchFamily="49" charset="-122"/>
              </a:rPr>
              <a:t>Phong</a:t>
            </a:r>
            <a:r>
              <a:rPr lang="zh-CN" altLang="en-US" sz="2600" dirty="0">
                <a:latin typeface="Times New Roman" panose="02020603050405020304" pitchFamily="18" charset="0"/>
                <a:ea typeface="楷体" panose="02010609060101010101" pitchFamily="49" charset="-122"/>
              </a:rPr>
              <a:t>模型存在不足：</a:t>
            </a:r>
            <a:endParaRPr lang="zh-CN" altLang="en-US" sz="2600" dirty="0">
              <a:latin typeface="Times New Roman" panose="02020603050405020304" pitchFamily="18" charset="0"/>
              <a:ea typeface="楷体" panose="02010609060101010101" pitchFamily="49" charset="-122"/>
            </a:endParaRPr>
          </a:p>
          <a:p>
            <a:pPr marL="636905" lvl="3" indent="0" algn="just" latinLnBrk="0">
              <a:lnSpc>
                <a:spcPct val="120000"/>
              </a:lnSpc>
              <a:spcBef>
                <a:spcPts val="0"/>
              </a:spcBef>
              <a:buSzPct val="950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rPr>
              <a:t> 显示出的物体象塑料，无质感变化</a:t>
            </a:r>
            <a:endParaRPr lang="zh-CN" altLang="en-US" sz="2400" dirty="0">
              <a:latin typeface="Times New Roman" panose="02020603050405020304" pitchFamily="18" charset="0"/>
              <a:ea typeface="楷体" panose="02010609060101010101" pitchFamily="49" charset="-122"/>
            </a:endParaRPr>
          </a:p>
          <a:p>
            <a:pPr marL="636905" lvl="3" indent="0" algn="just" latinLnBrk="0">
              <a:lnSpc>
                <a:spcPct val="120000"/>
              </a:lnSpc>
              <a:spcBef>
                <a:spcPts val="0"/>
              </a:spcBef>
              <a:buSzPct val="950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rPr>
              <a:t> 环境光为常量，没有考虑物体间相互反射光</a:t>
            </a:r>
            <a:endParaRPr lang="zh-CN" altLang="en-US" sz="2400" dirty="0">
              <a:latin typeface="Times New Roman" panose="02020603050405020304" pitchFamily="18" charset="0"/>
              <a:ea typeface="楷体" panose="02010609060101010101" pitchFamily="49" charset="-122"/>
            </a:endParaRPr>
          </a:p>
          <a:p>
            <a:pPr marL="636905" lvl="3" indent="0" algn="just" latinLnBrk="0">
              <a:lnSpc>
                <a:spcPct val="120000"/>
              </a:lnSpc>
              <a:spcBef>
                <a:spcPts val="0"/>
              </a:spcBef>
              <a:buSzPct val="95000"/>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rPr>
              <a:t> 镜面反射的是光源的颜色，与材质无关</a:t>
            </a:r>
            <a:endParaRPr lang="zh-CN" altLang="en-US" sz="2400" dirty="0">
              <a:latin typeface="Times New Roman" panose="02020603050405020304" pitchFamily="18" charset="0"/>
              <a:ea typeface="楷体" panose="02010609060101010101" pitchFamily="49" charset="-122"/>
            </a:endParaRPr>
          </a:p>
        </p:txBody>
      </p:sp>
      <p:sp>
        <p:nvSpPr>
          <p:cNvPr id="45058" name="标题 1"/>
          <p:cNvSpPr>
            <a:spLocks noGrp="1"/>
          </p:cNvSpPr>
          <p:nvPr>
            <p:ph type="title"/>
          </p:nvPr>
        </p:nvSpPr>
        <p:spPr/>
        <p:txBody>
          <a:bodyPr vert="horz" wrap="square" lIns="91440" tIns="45720" rIns="91440" bIns="45720" anchor="ctr" anchorCtr="0"/>
          <a:p>
            <a:pPr>
              <a:buNone/>
            </a:pPr>
            <a:r>
              <a:rPr lang="en-US" altLang="zh-CN" sz="3200" dirty="0">
                <a:latin typeface="Times New Roman" panose="02020603050405020304" pitchFamily="18" charset="0"/>
                <a:ea typeface="楷体" panose="02010609060101010101" pitchFamily="49" charset="-122"/>
                <a:sym typeface="宋体" panose="02010600030101010101" pitchFamily="2" charset="-122"/>
              </a:rPr>
              <a:t>7.4.1  </a:t>
            </a:r>
            <a:r>
              <a:rPr lang="zh-CN" altLang="en-US" sz="3200" dirty="0">
                <a:latin typeface="Times New Roman" panose="02020603050405020304" pitchFamily="18" charset="0"/>
                <a:ea typeface="楷体" panose="02010609060101010101" pitchFamily="49" charset="-122"/>
              </a:rPr>
              <a:t>局部光照明模型</a:t>
            </a:r>
            <a:r>
              <a:rPr lang="en-US" altLang="zh-CN" sz="3200" dirty="0">
                <a:latin typeface="Times New Roman" panose="02020603050405020304" pitchFamily="18" charset="0"/>
                <a:ea typeface="楷体" panose="02010609060101010101" pitchFamily="49" charset="-122"/>
              </a:rPr>
              <a:t>--</a:t>
            </a:r>
            <a:r>
              <a:rPr lang="en-US" altLang="zh-CN" sz="3200" dirty="0">
                <a:latin typeface="楷体" panose="02010609060101010101" pitchFamily="49" charset="-122"/>
                <a:ea typeface="楷体" panose="02010609060101010101" pitchFamily="49" charset="-122"/>
              </a:rPr>
              <a:t> </a:t>
            </a:r>
            <a:r>
              <a:rPr lang="en-US" altLang="zh-CN" sz="3200" dirty="0">
                <a:latin typeface="Times New Roman" panose="02020603050405020304" pitchFamily="18" charset="0"/>
                <a:ea typeface="楷体" panose="02010609060101010101" pitchFamily="49" charset="-122"/>
              </a:rPr>
              <a:t>Phong</a:t>
            </a:r>
            <a:r>
              <a:rPr lang="en-US" altLang="en-US" sz="3200" dirty="0">
                <a:latin typeface="楷体" panose="02010609060101010101" pitchFamily="49" charset="-122"/>
                <a:ea typeface="楷体" panose="02010609060101010101" pitchFamily="49" charset="-122"/>
              </a:rPr>
              <a:t>光照明模型</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p:txBody>
          <a:bodyPr anchor="ctr" anchorCtr="0"/>
          <a:p>
            <a:endParaRPr lang="zh-CN" altLang="en-US">
              <a:ea typeface="宋体" panose="02010600030101010101" pitchFamily="2" charset="-122"/>
            </a:endParaRPr>
          </a:p>
        </p:txBody>
      </p:sp>
      <p:sp>
        <p:nvSpPr>
          <p:cNvPr id="46082" name="内容占位符 2"/>
          <p:cNvSpPr>
            <a:spLocks noGrp="1"/>
          </p:cNvSpPr>
          <p:nvPr>
            <p:ph idx="1"/>
          </p:nvPr>
        </p:nvSpPr>
        <p:spPr/>
        <p:txBody>
          <a:bodyPr anchor="t" anchorCtr="0"/>
          <a:p>
            <a:r>
              <a:rPr lang="zh-CN" altLang="en-US" sz="2400">
                <a:cs typeface="华文楷体" panose="02010600040101010101" pitchFamily="2" charset="-122"/>
              </a:rPr>
              <a:t>Phong模型会出现光照截断的现象。因为点积结果小于</a:t>
            </a:r>
            <a:r>
              <a:rPr lang="en-US" altLang="zh-CN" sz="2400">
                <a:cs typeface="华文楷体" panose="02010600040101010101" pitchFamily="2" charset="-122"/>
              </a:rPr>
              <a:t>0</a:t>
            </a:r>
            <a:r>
              <a:rPr lang="zh-CN" altLang="en-US" sz="2400">
                <a:cs typeface="华文楷体" panose="02010600040101010101" pitchFamily="2" charset="-122"/>
              </a:rPr>
              <a:t>时，镜面反射光为</a:t>
            </a:r>
            <a:r>
              <a:rPr lang="en-US" altLang="zh-CN" sz="2400">
                <a:cs typeface="华文楷体" panose="02010600040101010101" pitchFamily="2" charset="-122"/>
              </a:rPr>
              <a:t>0</a:t>
            </a:r>
            <a:endParaRPr lang="zh-CN" altLang="en-US" sz="2400">
              <a:cs typeface="华文楷体" panose="02010600040101010101" pitchFamily="2" charset="-122"/>
            </a:endParaRPr>
          </a:p>
          <a:p>
            <a:r>
              <a:rPr lang="zh-CN" altLang="en-US" sz="2400">
                <a:cs typeface="华文楷体" panose="02010600040101010101" pitchFamily="2" charset="-122"/>
              </a:rPr>
              <a:t>而BlinnPhong模型的光照效果则较为柔和，没有断层现象。因为它使用视线与反射光线的中间向量与法线</a:t>
            </a:r>
            <a:r>
              <a:rPr lang="zh-CN" altLang="en-US" sz="2400">
                <a:cs typeface="华文楷体" panose="02010600040101010101" pitchFamily="2" charset="-122"/>
                <a:sym typeface="+mn-ea"/>
              </a:rPr>
              <a:t>进行</a:t>
            </a:r>
            <a:r>
              <a:rPr lang="zh-CN" altLang="en-US" sz="2400">
                <a:cs typeface="华文楷体" panose="02010600040101010101" pitchFamily="2" charset="-122"/>
              </a:rPr>
              <a:t>点积计算，这样镜面反射</a:t>
            </a:r>
            <a:r>
              <a:rPr lang="zh-CN" altLang="en-US" sz="2400">
                <a:cs typeface="华文楷体" panose="02010600040101010101" pitchFamily="2" charset="-122"/>
                <a:sym typeface="+mn-ea"/>
              </a:rPr>
              <a:t>在任何情况下</a:t>
            </a:r>
            <a:r>
              <a:rPr lang="zh-CN" altLang="en-US" sz="2400">
                <a:cs typeface="华文楷体" panose="02010600040101010101" pitchFamily="2" charset="-122"/>
              </a:rPr>
              <a:t>都不会小于0。</a:t>
            </a:r>
            <a:r>
              <a:rPr lang="zh-CN" altLang="en-US" sz="2400">
                <a:cs typeface="华文楷体" panose="02010600040101010101" pitchFamily="2" charset="-122"/>
                <a:sym typeface="+mn-ea"/>
              </a:rPr>
              <a:t>从而解决Phong模型的问题。</a:t>
            </a:r>
            <a:endParaRPr lang="zh-CN" altLang="en-US" sz="2400">
              <a:cs typeface="华文楷体" panose="02010600040101010101" pitchFamily="2" charset="-122"/>
            </a:endParaRPr>
          </a:p>
          <a:p>
            <a:endParaRPr lang="zh-CN" altLang="en-US" sz="2400">
              <a:cs typeface="华文楷体" panose="02010600040101010101" pitchFamily="2" charset="-122"/>
            </a:endParaRPr>
          </a:p>
        </p:txBody>
      </p:sp>
      <p:pic>
        <p:nvPicPr>
          <p:cNvPr id="46083" name="图片 99"/>
          <p:cNvPicPr/>
          <p:nvPr>
            <p:custDataLst>
              <p:tags r:id="rId1"/>
            </p:custDataLst>
          </p:nvPr>
        </p:nvPicPr>
        <p:blipFill>
          <a:blip r:embed="rId2"/>
          <a:stretch>
            <a:fillRect/>
          </a:stretch>
        </p:blipFill>
        <p:spPr>
          <a:xfrm>
            <a:off x="755650" y="4077335"/>
            <a:ext cx="3403600" cy="2292985"/>
          </a:xfrm>
          <a:prstGeom prst="rect">
            <a:avLst/>
          </a:prstGeom>
          <a:noFill/>
          <a:ln w="9525">
            <a:noFill/>
          </a:ln>
        </p:spPr>
      </p:pic>
      <p:pic>
        <p:nvPicPr>
          <p:cNvPr id="49155" name="图片 101"/>
          <p:cNvPicPr/>
          <p:nvPr>
            <p:custDataLst>
              <p:tags r:id="rId3"/>
            </p:custDataLst>
          </p:nvPr>
        </p:nvPicPr>
        <p:blipFill>
          <a:blip r:embed="rId4"/>
          <a:stretch>
            <a:fillRect/>
          </a:stretch>
        </p:blipFill>
        <p:spPr>
          <a:xfrm>
            <a:off x="4932045" y="4149090"/>
            <a:ext cx="3500755" cy="219964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p:txBody>
          <a:bodyPr anchor="ctr" anchorCtr="0"/>
          <a:p>
            <a:r>
              <a:rPr lang="en-US" altLang="zh-CN" sz="3200" dirty="0">
                <a:latin typeface="Times New Roman" panose="02020603050405020304" pitchFamily="18" charset="0"/>
                <a:ea typeface="楷体" panose="02010609060101010101" pitchFamily="49" charset="-122"/>
                <a:sym typeface="宋体" panose="02010600030101010101" pitchFamily="2" charset="-122"/>
              </a:rPr>
              <a:t>7.5</a:t>
            </a:r>
            <a:r>
              <a:rPr lang="en-US" altLang="zh-CN" sz="3200" dirty="0">
                <a:latin typeface="楷体" panose="02010609060101010101" pitchFamily="49" charset="-122"/>
                <a:ea typeface="楷体" panose="02010609060101010101" pitchFamily="49" charset="-122"/>
                <a:sym typeface="宋体" panose="02010600030101010101" pitchFamily="2" charset="-122"/>
              </a:rPr>
              <a:t> </a:t>
            </a:r>
            <a:r>
              <a:rPr lang="zh-CN" altLang="en-US" sz="3200" dirty="0">
                <a:latin typeface="楷体" panose="02010609060101010101" pitchFamily="49" charset="-122"/>
                <a:ea typeface="楷体" panose="02010609060101010101" pitchFamily="49" charset="-122"/>
                <a:sym typeface="宋体" panose="02010600030101010101" pitchFamily="2" charset="-122"/>
              </a:rPr>
              <a:t>明暗度处理模型（着色模型</a:t>
            </a:r>
            <a:r>
              <a:rPr lang="en-US" altLang="zh-CN" sz="3200" dirty="0">
                <a:latin typeface="楷体" panose="02010609060101010101" pitchFamily="49" charset="-122"/>
                <a:ea typeface="楷体" panose="02010609060101010101" pitchFamily="49" charset="-122"/>
                <a:sym typeface="宋体" panose="02010600030101010101" pitchFamily="2" charset="-122"/>
              </a:rPr>
              <a:t>Shading</a:t>
            </a:r>
            <a:r>
              <a:rPr lang="zh-CN" altLang="en-US" sz="3200" dirty="0">
                <a:latin typeface="楷体" panose="02010609060101010101" pitchFamily="49" charset="-122"/>
                <a:ea typeface="楷体" panose="02010609060101010101" pitchFamily="49" charset="-122"/>
                <a:sym typeface="宋体" panose="02010600030101010101" pitchFamily="2" charset="-122"/>
              </a:rPr>
              <a:t>）</a:t>
            </a:r>
            <a:endParaRPr lang="zh-CN" altLang="en-US">
              <a:ea typeface="宋体" panose="02010600030101010101" pitchFamily="2" charset="-122"/>
            </a:endParaRPr>
          </a:p>
        </p:txBody>
      </p:sp>
      <p:sp>
        <p:nvSpPr>
          <p:cNvPr id="3" name="内容占位符 2"/>
          <p:cNvSpPr>
            <a:spLocks noGrp="1"/>
          </p:cNvSpPr>
          <p:nvPr>
            <p:ph idx="1"/>
          </p:nvPr>
        </p:nvSpPr>
        <p:spPr/>
        <p:txBody>
          <a:bodyPr/>
          <a:p>
            <a:pPr marR="0" lvl="0" algn="l" defTabSz="914400" rtl="0" eaLnBrk="1" fontAlgn="base" latinLnBrk="0" hangingPunct="1">
              <a:lnSpc>
                <a:spcPct val="100000"/>
              </a:lnSpc>
              <a:spcBef>
                <a:spcPts val="500"/>
              </a:spcBef>
              <a:spcAft>
                <a:spcPts val="50"/>
              </a:spcAft>
              <a:buClrTx/>
              <a:buSzTx/>
              <a:defRPr/>
            </a:pPr>
            <a:r>
              <a:rPr kumimoji="0" lang="zh-CN" altLang="en-US"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明暗处理</a:t>
            </a:r>
            <a:r>
              <a:rPr kumimoji="0" lang="en-US" altLang="zh-CN"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Shading </a:t>
            </a:r>
            <a:r>
              <a:rPr kumimoji="0" lang="zh-CN" altLang="en-US"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a:t>
            </a:r>
            <a:endParaRPr kumimoji="0" lang="zh-CN" altLang="en-US"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R="0" lvl="1"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lang="zh-CN" altLang="en-US" noProof="0">
                <a:ln>
                  <a:noFill/>
                </a:ln>
                <a:effectLst/>
                <a:uLnTx/>
                <a:uFillTx/>
                <a:latin typeface="楷体" panose="02010609060101010101" pitchFamily="49" charset="-122"/>
                <a:ea typeface="楷体" panose="02010609060101010101" pitchFamily="49" charset="-122"/>
                <a:sym typeface="+mn-ea"/>
              </a:rPr>
              <a:t>描绘物体的</a:t>
            </a:r>
            <a:r>
              <a:rPr lang="zh-CN" altLang="en-US" noProof="0" smtClean="0">
                <a:ln>
                  <a:noFill/>
                </a:ln>
                <a:effectLst/>
                <a:uLnTx/>
                <a:uFillTx/>
                <a:latin typeface="楷体" panose="02010609060101010101" pitchFamily="49" charset="-122"/>
                <a:ea typeface="楷体" panose="02010609060101010101" pitchFamily="49" charset="-122"/>
                <a:sym typeface="+mn-ea"/>
              </a:rPr>
              <a:t>色彩及</a:t>
            </a:r>
            <a:r>
              <a:rPr lang="zh-CN" altLang="en-US" noProof="0">
                <a:ln>
                  <a:noFill/>
                </a:ln>
                <a:effectLst/>
                <a:uLnTx/>
                <a:uFillTx/>
                <a:latin typeface="楷体" panose="02010609060101010101" pitchFamily="49" charset="-122"/>
                <a:ea typeface="楷体" panose="02010609060101010101" pitchFamily="49" charset="-122"/>
                <a:sym typeface="+mn-ea"/>
              </a:rPr>
              <a:t>色彩在光照环境下的明暗变化</a:t>
            </a:r>
            <a:endParaRPr lang="zh-CN" altLang="en-US" noProof="0">
              <a:ln>
                <a:noFill/>
              </a:ln>
              <a:effectLst/>
              <a:uLnTx/>
              <a:uFillTx/>
              <a:latin typeface="楷体" panose="02010609060101010101" pitchFamily="49" charset="-122"/>
              <a:ea typeface="楷体" panose="02010609060101010101" pitchFamily="49" charset="-122"/>
              <a:sym typeface="+mn-ea"/>
            </a:endParaRPr>
          </a:p>
          <a:p>
            <a:pPr marL="800100" marR="0" lvl="1"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pPr>
            <a:endParaRPr lang="zh-CN" altLang="en-US" sz="2225" noProof="0">
              <a:ln>
                <a:noFill/>
              </a:ln>
              <a:effectLst/>
              <a:uLnTx/>
              <a:uFillTx/>
              <a:latin typeface="楷体" panose="02010609060101010101" pitchFamily="49" charset="-122"/>
              <a:ea typeface="楷体" panose="02010609060101010101" pitchFamily="49" charset="-122"/>
              <a:sym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pPr>
            <a:r>
              <a:rPr lang="zh-CN" altLang="en-US" sz="2600" noProof="0" smtClean="0">
                <a:ln>
                  <a:noFill/>
                </a:ln>
                <a:effectLst/>
                <a:uLnTx/>
                <a:uFillTx/>
                <a:latin typeface="楷体" panose="02010609060101010101" pitchFamily="49" charset="-122"/>
                <a:ea typeface="楷体" panose="02010609060101010101" pitchFamily="49" charset="-122"/>
                <a:sym typeface="+mn-ea"/>
              </a:rPr>
              <a:t>光照模型已知，整个多边形如何绘制？</a:t>
            </a:r>
            <a:endParaRPr kumimoji="0" lang="en-US" altLang="zh-CN"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2385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noProof="0" smtClean="0">
                <a:ln>
                  <a:noFill/>
                </a:ln>
                <a:effectLst/>
                <a:uLnTx/>
                <a:uFillTx/>
                <a:latin typeface="楷体" panose="02010609060101010101" pitchFamily="49" charset="-122"/>
                <a:ea typeface="楷体" panose="02010609060101010101" pitchFamily="49" charset="-122"/>
                <a:sym typeface="+mn-ea"/>
              </a:rPr>
              <a:t>分类：</a:t>
            </a:r>
            <a:r>
              <a:rPr lang="zh-CN" altLang="en-US" noProof="0" smtClean="0">
                <a:ln>
                  <a:noFill/>
                </a:ln>
                <a:solidFill>
                  <a:srgbClr val="3333FF"/>
                </a:solidFill>
                <a:effectLst/>
                <a:uLnTx/>
                <a:uFillTx/>
                <a:latin typeface="楷体" panose="02010609060101010101" pitchFamily="49" charset="-122"/>
                <a:ea typeface="楷体" panose="02010609060101010101" pitchFamily="49" charset="-122"/>
                <a:sym typeface="+mn-ea"/>
              </a:rPr>
              <a:t>均匀着色</a:t>
            </a:r>
            <a:r>
              <a:rPr lang="en-US" altLang="zh-CN" noProof="0" smtClean="0">
                <a:ln>
                  <a:noFill/>
                </a:ln>
                <a:effectLst/>
                <a:uLnTx/>
                <a:uFillTx/>
                <a:latin typeface="楷体" panose="02010609060101010101" pitchFamily="49" charset="-122"/>
                <a:ea typeface="楷体" panose="02010609060101010101" pitchFamily="49" charset="-122"/>
                <a:sym typeface="+mn-ea"/>
              </a:rPr>
              <a:t>(</a:t>
            </a:r>
            <a:r>
              <a:rPr lang="en-US" altLang="zh-CN" noProof="0">
                <a:ln>
                  <a:noFill/>
                </a:ln>
                <a:effectLst/>
                <a:uLnTx/>
                <a:uFillTx/>
                <a:latin typeface="Times New Roman" panose="02020603050405020304" pitchFamily="18" charset="0"/>
                <a:ea typeface="楷体" panose="02010609060101010101" pitchFamily="49" charset="-122"/>
                <a:sym typeface="+mn-ea"/>
              </a:rPr>
              <a:t>flat shading</a:t>
            </a:r>
            <a:r>
              <a:rPr lang="en-US" altLang="zh-CN" noProof="0" smtClean="0">
                <a:ln>
                  <a:noFill/>
                </a:ln>
                <a:effectLst/>
                <a:uLnTx/>
                <a:uFillTx/>
                <a:latin typeface="楷体" panose="02010609060101010101" pitchFamily="49" charset="-122"/>
                <a:ea typeface="楷体" panose="02010609060101010101" pitchFamily="49" charset="-122"/>
                <a:sym typeface="+mn-ea"/>
              </a:rPr>
              <a:t>)</a:t>
            </a:r>
            <a:r>
              <a:rPr lang="zh-CN" altLang="en-US" noProof="0" smtClean="0">
                <a:ln>
                  <a:noFill/>
                </a:ln>
                <a:effectLst/>
                <a:uLnTx/>
                <a:uFillTx/>
                <a:latin typeface="楷体" panose="02010609060101010101" pitchFamily="49" charset="-122"/>
                <a:ea typeface="楷体" panose="02010609060101010101" pitchFamily="49" charset="-122"/>
                <a:sym typeface="+mn-ea"/>
              </a:rPr>
              <a:t>与</a:t>
            </a:r>
            <a:r>
              <a:rPr lang="zh-CN" altLang="en-US" noProof="0" smtClean="0">
                <a:ln>
                  <a:noFill/>
                </a:ln>
                <a:solidFill>
                  <a:srgbClr val="3333FF"/>
                </a:solidFill>
                <a:effectLst/>
                <a:uLnTx/>
                <a:uFillTx/>
                <a:latin typeface="楷体" panose="02010609060101010101" pitchFamily="49" charset="-122"/>
                <a:ea typeface="楷体" panose="02010609060101010101" pitchFamily="49" charset="-122"/>
                <a:sym typeface="+mn-ea"/>
              </a:rPr>
              <a:t>光滑着色</a:t>
            </a:r>
            <a:r>
              <a:rPr lang="en-US" altLang="zh-CN" noProof="0" smtClean="0">
                <a:ln>
                  <a:noFill/>
                </a:ln>
                <a:solidFill>
                  <a:srgbClr val="3333FF"/>
                </a:solidFill>
                <a:effectLst/>
                <a:uLnTx/>
                <a:uFillTx/>
                <a:latin typeface="楷体" panose="02010609060101010101" pitchFamily="49" charset="-122"/>
                <a:ea typeface="楷体" panose="02010609060101010101" pitchFamily="49" charset="-122"/>
                <a:sym typeface="+mn-ea"/>
              </a:rPr>
              <a:t>(</a:t>
            </a:r>
            <a:r>
              <a:rPr lang="en-US" altLang="zh-CN" noProof="0" smtClean="0">
                <a:ln>
                  <a:noFill/>
                </a:ln>
                <a:effectLst/>
                <a:uLnTx/>
                <a:uFillTx/>
                <a:latin typeface="Times New Roman" panose="02020603050405020304" pitchFamily="18" charset="0"/>
                <a:ea typeface="楷体" panose="02010609060101010101" pitchFamily="49" charset="-122"/>
                <a:sym typeface="+mn-ea"/>
              </a:rPr>
              <a:t>smooth shading</a:t>
            </a:r>
            <a:r>
              <a:rPr lang="en-US" altLang="zh-CN" noProof="0" smtClean="0">
                <a:ln>
                  <a:noFill/>
                </a:ln>
                <a:solidFill>
                  <a:srgbClr val="3333FF"/>
                </a:solidFill>
                <a:effectLst/>
                <a:uLnTx/>
                <a:uFillTx/>
                <a:latin typeface="楷体" panose="02010609060101010101" pitchFamily="49" charset="-122"/>
                <a:ea typeface="楷体" panose="02010609060101010101" pitchFamily="49" charset="-122"/>
                <a:sym typeface="+mn-ea"/>
              </a:rPr>
              <a:t>)</a:t>
            </a:r>
            <a:endParaRPr kumimoji="0" lang="en-US" altLang="zh-CN" i="0" u="none" strike="noStrike" kern="1200" cap="none" spc="0" normalizeH="0" baseline="0" noProof="0" smtClean="0">
              <a:ln>
                <a:noFill/>
              </a:ln>
              <a:solidFill>
                <a:srgbClr val="3333FF"/>
              </a:solidFill>
              <a:effectLst/>
              <a:uLnTx/>
              <a:uFillTx/>
              <a:latin typeface="楷体" panose="02010609060101010101" pitchFamily="49" charset="-122"/>
              <a:ea typeface="楷体" panose="02010609060101010101" pitchFamily="49" charset="-122"/>
              <a:cs typeface="+mn-cs"/>
            </a:endParaRPr>
          </a:p>
          <a:p>
            <a:pPr marL="32385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noProof="0" smtClean="0">
                <a:ln>
                  <a:noFill/>
                </a:ln>
                <a:effectLst/>
                <a:uLnTx/>
                <a:uFillTx/>
                <a:latin typeface="楷体" panose="02010609060101010101" pitchFamily="49" charset="-122"/>
                <a:ea typeface="楷体" panose="02010609060101010101" pitchFamily="49" charset="-122"/>
                <a:sym typeface="+mn-ea"/>
              </a:rPr>
              <a:t>光滑着色：</a:t>
            </a:r>
            <a:r>
              <a:rPr lang="en-US" altLang="zh-CN" noProof="0" smtClean="0">
                <a:ln>
                  <a:noFill/>
                </a:ln>
                <a:effectLst/>
                <a:uLnTx/>
                <a:uFillTx/>
                <a:latin typeface="楷体" panose="02010609060101010101" pitchFamily="49" charset="-122"/>
                <a:ea typeface="楷体" panose="02010609060101010101" pitchFamily="49" charset="-122"/>
                <a:sym typeface="+mn-ea"/>
              </a:rPr>
              <a:t>Gouraud</a:t>
            </a:r>
            <a:r>
              <a:rPr lang="zh-CN" altLang="en-US" noProof="0" smtClean="0">
                <a:ln>
                  <a:noFill/>
                </a:ln>
                <a:effectLst/>
                <a:uLnTx/>
                <a:uFillTx/>
                <a:latin typeface="楷体" panose="02010609060101010101" pitchFamily="49" charset="-122"/>
                <a:ea typeface="楷体" panose="02010609060101010101" pitchFamily="49" charset="-122"/>
                <a:sym typeface="+mn-ea"/>
              </a:rPr>
              <a:t>着色和</a:t>
            </a:r>
            <a:r>
              <a:rPr lang="en-US" altLang="zh-CN" noProof="0" smtClean="0">
                <a:ln>
                  <a:noFill/>
                </a:ln>
                <a:effectLst/>
                <a:uLnTx/>
                <a:uFillTx/>
                <a:latin typeface="楷体" panose="02010609060101010101" pitchFamily="49" charset="-122"/>
                <a:ea typeface="楷体" panose="02010609060101010101" pitchFamily="49" charset="-122"/>
                <a:sym typeface="+mn-ea"/>
              </a:rPr>
              <a:t>Phong</a:t>
            </a:r>
            <a:r>
              <a:rPr lang="zh-CN" altLang="en-US" noProof="0" smtClean="0">
                <a:ln>
                  <a:noFill/>
                </a:ln>
                <a:effectLst/>
                <a:uLnTx/>
                <a:uFillTx/>
                <a:latin typeface="楷体" panose="02010609060101010101" pitchFamily="49" charset="-122"/>
                <a:ea typeface="楷体" panose="02010609060101010101" pitchFamily="49" charset="-122"/>
                <a:sym typeface="+mn-ea"/>
              </a:rPr>
              <a:t>着色</a:t>
            </a:r>
            <a:endPar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vert="horz" wrap="square" lIns="91440" tIns="45720" rIns="91440" bIns="45720" anchor="ctr" anchorCtr="0"/>
          <a:p>
            <a:pPr marL="342900" indent="-342900">
              <a:buNone/>
            </a:pPr>
            <a:r>
              <a:rPr lang="en-US" altLang="zh-CN" sz="3200" dirty="0">
                <a:latin typeface="Times New Roman" panose="02020603050405020304" pitchFamily="18" charset="0"/>
                <a:ea typeface="楷体" panose="02010609060101010101" pitchFamily="49" charset="-122"/>
                <a:sym typeface="宋体" panose="02010600030101010101" pitchFamily="2" charset="-122"/>
              </a:rPr>
              <a:t>7.5</a:t>
            </a:r>
            <a:r>
              <a:rPr lang="en-US" altLang="zh-CN" sz="3200" dirty="0">
                <a:latin typeface="楷体" panose="02010609060101010101" pitchFamily="49" charset="-122"/>
                <a:ea typeface="楷体" panose="02010609060101010101" pitchFamily="49" charset="-122"/>
                <a:sym typeface="宋体" panose="02010600030101010101" pitchFamily="2" charset="-122"/>
              </a:rPr>
              <a:t> </a:t>
            </a:r>
            <a:r>
              <a:rPr lang="zh-CN" altLang="en-US" sz="3200" dirty="0">
                <a:latin typeface="楷体" panose="02010609060101010101" pitchFamily="49" charset="-122"/>
                <a:ea typeface="楷体" panose="02010609060101010101" pitchFamily="49" charset="-122"/>
                <a:sym typeface="宋体" panose="02010600030101010101" pitchFamily="2" charset="-122"/>
              </a:rPr>
              <a:t>明暗度处理模型（着色模型</a:t>
            </a:r>
            <a:r>
              <a:rPr lang="en-US" altLang="zh-CN" sz="3200" dirty="0">
                <a:latin typeface="楷体" panose="02010609060101010101" pitchFamily="49" charset="-122"/>
                <a:ea typeface="楷体" panose="02010609060101010101" pitchFamily="49" charset="-122"/>
                <a:sym typeface="宋体" panose="02010600030101010101" pitchFamily="2" charset="-122"/>
              </a:rPr>
              <a:t>Shading</a:t>
            </a:r>
            <a:r>
              <a:rPr lang="zh-CN" altLang="en-US" sz="3200" dirty="0">
                <a:latin typeface="楷体" panose="02010609060101010101" pitchFamily="49" charset="-122"/>
                <a:ea typeface="楷体" panose="02010609060101010101" pitchFamily="49" charset="-122"/>
                <a:sym typeface="宋体" panose="02010600030101010101" pitchFamily="2" charset="-122"/>
              </a:rPr>
              <a:t>）</a:t>
            </a:r>
            <a:endParaRPr lang="zh-CN" altLang="en-US" sz="3200" dirty="0">
              <a:ea typeface="宋体" panose="02010600030101010101" pitchFamily="2" charset="-122"/>
            </a:endParaRPr>
          </a:p>
        </p:txBody>
      </p:sp>
      <p:sp>
        <p:nvSpPr>
          <p:cNvPr id="51202" name="内容占位符 2"/>
          <p:cNvSpPr>
            <a:spLocks noGrp="1" noChangeArrowheads="1"/>
          </p:cNvSpPr>
          <p:nvPr>
            <p:ph idx="1"/>
          </p:nvPr>
        </p:nvSpPr>
        <p:spPr>
          <a:xfrm>
            <a:off x="252730" y="1614805"/>
            <a:ext cx="8641080" cy="4982845"/>
          </a:xfrm>
        </p:spPr>
        <p:txBody>
          <a:bodyPr vert="horz" wrap="square" lIns="91440" tIns="45720" rIns="91440" bIns="45720" numCol="1" anchor="t" anchorCtr="0" compatLnSpc="1"/>
          <a:lstStyle/>
          <a:p>
            <a:pPr marL="342900" marR="0" lvl="1"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l"/>
              <a:defRPr/>
            </a:pPr>
            <a:r>
              <a:rPr kumimoji="0" lang="zh-CN" altLang="en-US"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例子：牛的三角网格模型</a:t>
            </a:r>
            <a:endPar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均匀着色</a:t>
            </a:r>
            <a:endParaRPr kumimoji="0" lang="en-US" altLang="zh-CN" sz="28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8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光滑着色</a:t>
            </a:r>
            <a:endPar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52227" name="Picture 2"/>
          <p:cNvPicPr>
            <a:picLocks noChangeAspect="1"/>
          </p:cNvPicPr>
          <p:nvPr/>
        </p:nvPicPr>
        <p:blipFill>
          <a:blip r:embed="rId1"/>
          <a:stretch>
            <a:fillRect/>
          </a:stretch>
        </p:blipFill>
        <p:spPr>
          <a:xfrm>
            <a:off x="2555558" y="2421255"/>
            <a:ext cx="2320925" cy="3022600"/>
          </a:xfrm>
          <a:prstGeom prst="rect">
            <a:avLst/>
          </a:prstGeom>
          <a:noFill/>
          <a:ln w="9525">
            <a:noFill/>
          </a:ln>
        </p:spPr>
      </p:pic>
      <p:pic>
        <p:nvPicPr>
          <p:cNvPr id="52228" name="Picture 8"/>
          <p:cNvPicPr>
            <a:picLocks noChangeAspect="1"/>
          </p:cNvPicPr>
          <p:nvPr/>
        </p:nvPicPr>
        <p:blipFill>
          <a:blip r:embed="rId2"/>
          <a:stretch>
            <a:fillRect/>
          </a:stretch>
        </p:blipFill>
        <p:spPr>
          <a:xfrm>
            <a:off x="5580380" y="3572828"/>
            <a:ext cx="3384550" cy="2038350"/>
          </a:xfrm>
          <a:prstGeom prst="rect">
            <a:avLst/>
          </a:prstGeom>
          <a:noFill/>
          <a:ln w="9525">
            <a:noFill/>
          </a:ln>
        </p:spPr>
      </p:pic>
      <p:sp>
        <p:nvSpPr>
          <p:cNvPr id="52229" name="TextBox 2"/>
          <p:cNvSpPr txBox="1"/>
          <p:nvPr/>
        </p:nvSpPr>
        <p:spPr>
          <a:xfrm>
            <a:off x="6107113" y="5732463"/>
            <a:ext cx="2663825" cy="369887"/>
          </a:xfrm>
          <a:prstGeom prst="rect">
            <a:avLst/>
          </a:prstGeom>
          <a:noFill/>
          <a:ln w="9525">
            <a:noFill/>
          </a:ln>
        </p:spPr>
        <p:txBody>
          <a:bodyPr anchor="t" anchorCtr="0">
            <a:spAutoFit/>
          </a:bodyPr>
          <a:p>
            <a:pPr>
              <a:buFontTx/>
            </a:pPr>
            <a:r>
              <a:rPr lang="zh-CN" altLang="en-US" sz="1800" b="1" dirty="0">
                <a:latin typeface="楷体" panose="02010609060101010101" pitchFamily="49" charset="-122"/>
                <a:ea typeface="楷体" panose="02010609060101010101" pitchFamily="49" charset="-122"/>
              </a:rPr>
              <a:t>光滑着色和均匀着色</a:t>
            </a:r>
            <a:endParaRPr lang="zh-CN" altLang="en-US" sz="1800" b="1" dirty="0">
              <a:latin typeface="楷体" panose="02010609060101010101" pitchFamily="49" charset="-122"/>
              <a:ea typeface="楷体" panose="02010609060101010101"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8625" y="1196975"/>
            <a:ext cx="8407400" cy="4286250"/>
          </a:xfrm>
        </p:spPr>
        <p:txBody>
          <a:bodyPr vert="horz" wrap="square" lIns="91440" tIns="45720" rIns="91440" bIns="45720" numCol="1" anchor="t" anchorCtr="0" compatLnSpc="1"/>
          <a:lstStyle/>
          <a:p>
            <a:pPr marL="457200" marR="0" lvl="1" indent="-457200" algn="l" defTabSz="914400" rtl="0" eaLnBrk="0" fontAlgn="base" latinLnBrk="0" hangingPunct="0">
              <a:lnSpc>
                <a:spcPct val="100000"/>
              </a:lnSpc>
              <a:spcBef>
                <a:spcPct val="20000"/>
              </a:spcBef>
              <a:spcAft>
                <a:spcPct val="0"/>
              </a:spcAft>
              <a:buClrTx/>
              <a:buSzPct val="50000"/>
              <a:buFont typeface="Wingdings" panose="05000000000000000000" charset="0"/>
              <a:buChar char="l"/>
              <a:defRPr/>
            </a:pPr>
            <a:r>
              <a:rPr kumimoji="0" lang="zh-CN" altLang="en-US" sz="2600" i="0" u="sng"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均匀</a:t>
            </a:r>
            <a:r>
              <a:rPr kumimoji="0" lang="zh-CN" altLang="en-US" sz="2600" i="0" u="sng"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着色</a:t>
            </a:r>
            <a:r>
              <a:rPr kumimoji="0" lang="zh-CN" altLang="en-US" sz="2600" i="0" u="sng"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方法</a:t>
            </a: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914400" marR="0" lvl="2" indent="-457200" algn="l" defTabSz="914400" rtl="0" eaLnBrk="0" fontAlgn="base" latinLnBrk="0" hangingPunct="0">
              <a:lnSpc>
                <a:spcPct val="100000"/>
              </a:lnSpc>
              <a:spcBef>
                <a:spcPct val="20000"/>
              </a:spcBef>
              <a:spcAft>
                <a:spcPct val="0"/>
              </a:spcAft>
              <a:buClrTx/>
              <a:buSzPct val="50000"/>
              <a:buFont typeface="Wingdings" panose="05000000000000000000" charset="0"/>
              <a:buChar char="l"/>
              <a:defRPr/>
            </a:pP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采用恒定光强对多边形着色</a:t>
            </a:r>
            <a:endPar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914400" marR="0" lvl="2" indent="-457200" algn="l" defTabSz="914400" rtl="0" eaLnBrk="0" fontAlgn="base" latinLnBrk="0" hangingPunct="0">
              <a:lnSpc>
                <a:spcPct val="100000"/>
              </a:lnSpc>
              <a:spcBef>
                <a:spcPct val="20000"/>
              </a:spcBef>
              <a:spcAft>
                <a:spcPct val="0"/>
              </a:spcAft>
              <a:buClrTx/>
              <a:buSzPct val="50000"/>
              <a:buFont typeface="Wingdings" panose="05000000000000000000" charset="0"/>
              <a:buChar char="l"/>
              <a:defRPr/>
            </a:pP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任</a:t>
            </a:r>
            <a:r>
              <a:rPr kumimoji="0" lang="zh-CN" altLang="en-US"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取多边形上一点，利用光照模型计算出它的颜色，用这个颜色填充整个多边形。</a:t>
            </a:r>
            <a:endParaRPr kumimoji="0" lang="en-US" altLang="zh-CN"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17245" marR="0" lvl="2"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适用场合（比较真实）：</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217295"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光源在无穷远处；</a:t>
            </a:r>
            <a:endParaRPr kumimoji="0" lang="zh-CN" altLang="en-US" sz="20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217295"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视点在无穷远处；</a:t>
            </a:r>
            <a:endParaRPr kumimoji="0" lang="zh-CN" altLang="en-US" sz="20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217295"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多边形是物体表面的精确</a:t>
            </a:r>
            <a:r>
              <a:rPr kumimoji="0" lang="zh-CN" altLang="en-US" sz="20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表示；</a:t>
            </a:r>
            <a:endParaRPr kumimoji="0" lang="en-US" altLang="zh-CN" sz="20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60045"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缺点：产生的图形视觉效果不好。相邻两个多边形的法向量方向不同，计算出来的颜色也不同，因此造成整个物体表面的颜色过渡不光滑。</a:t>
            </a:r>
            <a:endParaRPr kumimoji="0" lang="zh-CN" altLang="en-US" sz="240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54274" name="Picture 2"/>
          <p:cNvPicPr>
            <a:picLocks noChangeAspect="1"/>
          </p:cNvPicPr>
          <p:nvPr/>
        </p:nvPicPr>
        <p:blipFill>
          <a:blip r:embed="rId1"/>
          <a:stretch>
            <a:fillRect/>
          </a:stretch>
        </p:blipFill>
        <p:spPr>
          <a:xfrm>
            <a:off x="4284028" y="5318125"/>
            <a:ext cx="1724025" cy="1371600"/>
          </a:xfrm>
          <a:prstGeom prst="rect">
            <a:avLst/>
          </a:prstGeom>
          <a:noFill/>
          <a:ln w="9525">
            <a:noFill/>
          </a:ln>
        </p:spPr>
      </p:pic>
      <p:sp>
        <p:nvSpPr>
          <p:cNvPr id="54275" name="矩形 5"/>
          <p:cNvSpPr/>
          <p:nvPr/>
        </p:nvSpPr>
        <p:spPr>
          <a:xfrm>
            <a:off x="6443663" y="5805488"/>
            <a:ext cx="1604962" cy="396875"/>
          </a:xfrm>
          <a:prstGeom prst="rect">
            <a:avLst/>
          </a:prstGeom>
          <a:noFill/>
          <a:ln w="9525">
            <a:noFill/>
          </a:ln>
        </p:spPr>
        <p:txBody>
          <a:bodyPr anchor="t" anchorCtr="0">
            <a:spAutoFit/>
          </a:bodyPr>
          <a:p>
            <a:pPr>
              <a:buFontTx/>
            </a:pPr>
            <a:r>
              <a:rPr lang="zh-CN" altLang="en-US" sz="2000" b="1" dirty="0">
                <a:solidFill>
                  <a:srgbClr val="FF0000"/>
                </a:solidFill>
                <a:latin typeface="楷体" panose="02010609060101010101" pitchFamily="49" charset="-122"/>
                <a:ea typeface="楷体" panose="02010609060101010101" pitchFamily="49" charset="-122"/>
              </a:rPr>
              <a:t>如何解决？</a:t>
            </a:r>
            <a:endParaRPr lang="zh-CN" altLang="en-US" sz="2000" b="1" dirty="0">
              <a:solidFill>
                <a:srgbClr val="FF0000"/>
              </a:solidFill>
              <a:latin typeface="楷体" panose="02010609060101010101" pitchFamily="49" charset="-122"/>
              <a:ea typeface="楷体" panose="02010609060101010101" pitchFamily="49" charset="-122"/>
            </a:endParaRPr>
          </a:p>
        </p:txBody>
      </p:sp>
      <p:pic>
        <p:nvPicPr>
          <p:cNvPr id="54276" name="Picture 4"/>
          <p:cNvPicPr>
            <a:picLocks noChangeAspect="1"/>
          </p:cNvPicPr>
          <p:nvPr/>
        </p:nvPicPr>
        <p:blipFill>
          <a:blip r:embed="rId2"/>
          <a:stretch>
            <a:fillRect/>
          </a:stretch>
        </p:blipFill>
        <p:spPr>
          <a:xfrm>
            <a:off x="4877435" y="2348865"/>
            <a:ext cx="3745865" cy="2341245"/>
          </a:xfrm>
          <a:prstGeom prst="rect">
            <a:avLst/>
          </a:prstGeom>
          <a:noFill/>
          <a:ln w="9525">
            <a:noFill/>
          </a:ln>
        </p:spPr>
      </p:pic>
      <p:sp>
        <p:nvSpPr>
          <p:cNvPr id="54277" name="标题 1"/>
          <p:cNvSpPr>
            <a:spLocks noGrp="1"/>
          </p:cNvSpPr>
          <p:nvPr>
            <p:ph type="title"/>
          </p:nvPr>
        </p:nvSpPr>
        <p:spPr>
          <a:xfrm>
            <a:off x="393700" y="188913"/>
            <a:ext cx="8229600" cy="1143000"/>
          </a:xfrm>
        </p:spPr>
        <p:txBody>
          <a:bodyPr vert="horz" wrap="square" lIns="91440" tIns="45720" rIns="91440" bIns="45720" anchor="ctr" anchorCtr="0"/>
          <a:p>
            <a:pPr marL="342900" indent="-342900"/>
            <a:r>
              <a:rPr lang="en-US" altLang="zh-CN" sz="3200" dirty="0">
                <a:latin typeface="楷体" panose="02010609060101010101" pitchFamily="49" charset="-122"/>
                <a:ea typeface="楷体" panose="02010609060101010101" pitchFamily="49" charset="-122"/>
                <a:sym typeface="宋体" panose="02010600030101010101" pitchFamily="2" charset="-122"/>
              </a:rPr>
              <a:t>7.5.1 </a:t>
            </a:r>
            <a:r>
              <a:rPr lang="zh-CN" altLang="en-US" sz="3200" dirty="0">
                <a:latin typeface="楷体" panose="02010609060101010101" pitchFamily="49" charset="-122"/>
                <a:ea typeface="楷体" panose="02010609060101010101" pitchFamily="49" charset="-122"/>
                <a:sym typeface="宋体" panose="02010600030101010101" pitchFamily="2" charset="-122"/>
              </a:rPr>
              <a:t>明暗处理</a:t>
            </a:r>
            <a:r>
              <a:rPr lang="en-US" altLang="zh-CN" sz="3200" dirty="0">
                <a:latin typeface="楷体" panose="02010609060101010101" pitchFamily="49" charset="-122"/>
                <a:ea typeface="楷体" panose="02010609060101010101" pitchFamily="49" charset="-122"/>
                <a:sym typeface="宋体" panose="02010600030101010101" pitchFamily="2" charset="-122"/>
              </a:rPr>
              <a:t>-</a:t>
            </a:r>
            <a:r>
              <a:rPr lang="zh-CN" altLang="en-US" sz="3200" dirty="0">
                <a:latin typeface="楷体" panose="02010609060101010101" pitchFamily="49" charset="-122"/>
                <a:ea typeface="楷体" panose="02010609060101010101" pitchFamily="49" charset="-122"/>
                <a:sym typeface="宋体" panose="02010600030101010101" pitchFamily="2" charset="-122"/>
              </a:rPr>
              <a:t>均匀着色</a:t>
            </a:r>
            <a:r>
              <a:rPr lang="en-US" altLang="zh-CN" sz="3200" dirty="0">
                <a:latin typeface="Times New Roman" panose="02020603050405020304" pitchFamily="18" charset="0"/>
                <a:ea typeface="楷体" panose="02010609060101010101" pitchFamily="49" charset="-122"/>
              </a:rPr>
              <a:t>flat shading</a:t>
            </a:r>
            <a:endParaRPr lang="zh-CN" altLang="en-US" sz="3200" dirty="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内容占位符 2"/>
          <p:cNvSpPr>
            <a:spLocks noGrp="1"/>
          </p:cNvSpPr>
          <p:nvPr>
            <p:ph idx="1"/>
          </p:nvPr>
        </p:nvSpPr>
        <p:spPr>
          <a:xfrm>
            <a:off x="500063" y="1428750"/>
            <a:ext cx="8229600" cy="4525963"/>
          </a:xfrm>
        </p:spPr>
        <p:txBody>
          <a:bodyPr vert="horz" wrap="square" lIns="91440" tIns="45720" rIns="91440" bIns="45720" anchor="t" anchorCtr="0"/>
          <a:p>
            <a:r>
              <a:rPr lang="zh-CN" altLang="en-US" sz="2800" dirty="0">
                <a:latin typeface="Times New Roman" panose="02020603050405020304" pitchFamily="18" charset="0"/>
                <a:ea typeface="楷体" panose="02010609060101010101" pitchFamily="49" charset="-122"/>
              </a:rPr>
              <a:t>光滑着色，亦称插值着色</a:t>
            </a:r>
            <a:endParaRPr lang="en-US" altLang="zh-CN" sz="2800" dirty="0">
              <a:latin typeface="Times New Roman" panose="02020603050405020304" pitchFamily="18" charset="0"/>
              <a:ea typeface="楷体" panose="02010609060101010101" pitchFamily="49" charset="-122"/>
            </a:endParaRPr>
          </a:p>
          <a:p>
            <a:pPr lvl="1"/>
            <a:r>
              <a:rPr lang="en-US" altLang="zh-CN" dirty="0">
                <a:latin typeface="Times New Roman" panose="02020603050405020304" pitchFamily="18" charset="0"/>
                <a:ea typeface="楷体" panose="02010609060101010101" pitchFamily="49" charset="-122"/>
              </a:rPr>
              <a:t>Gouraud</a:t>
            </a:r>
            <a:r>
              <a:rPr lang="zh-CN" altLang="en-US" dirty="0">
                <a:latin typeface="Times New Roman" panose="02020603050405020304" pitchFamily="18" charset="0"/>
                <a:ea typeface="楷体" panose="02010609060101010101" pitchFamily="49" charset="-122"/>
              </a:rPr>
              <a:t>着色方法：双线性</a:t>
            </a:r>
            <a:r>
              <a:rPr lang="zh-CN" altLang="en-US" dirty="0">
                <a:solidFill>
                  <a:srgbClr val="0000FF"/>
                </a:solidFill>
                <a:latin typeface="Times New Roman" panose="02020603050405020304" pitchFamily="18" charset="0"/>
                <a:ea typeface="楷体" panose="02010609060101010101" pitchFamily="49" charset="-122"/>
              </a:rPr>
              <a:t>光强（亮度）</a:t>
            </a:r>
            <a:r>
              <a:rPr lang="zh-CN" altLang="en-US" dirty="0">
                <a:latin typeface="Times New Roman" panose="02020603050405020304" pitchFamily="18" charset="0"/>
                <a:ea typeface="楷体" panose="02010609060101010101" pitchFamily="49" charset="-122"/>
              </a:rPr>
              <a:t>插值</a:t>
            </a:r>
            <a:endParaRPr lang="zh-CN" altLang="en-US" dirty="0">
              <a:latin typeface="Times New Roman" panose="02020603050405020304" pitchFamily="18" charset="0"/>
              <a:ea typeface="楷体" panose="02010609060101010101" pitchFamily="49" charset="-122"/>
            </a:endParaRPr>
          </a:p>
          <a:p>
            <a:pPr lvl="1"/>
            <a:r>
              <a:rPr lang="en-US" altLang="zh-CN" dirty="0">
                <a:latin typeface="Times New Roman" panose="02020603050405020304" pitchFamily="18" charset="0"/>
                <a:ea typeface="楷体" panose="02010609060101010101" pitchFamily="49" charset="-122"/>
              </a:rPr>
              <a:t>Phong</a:t>
            </a:r>
            <a:r>
              <a:rPr lang="zh-CN" altLang="en-US" dirty="0">
                <a:latin typeface="Times New Roman" panose="02020603050405020304" pitchFamily="18" charset="0"/>
                <a:ea typeface="楷体" panose="02010609060101010101" pitchFamily="49" charset="-122"/>
              </a:rPr>
              <a:t>着色方法：双线性</a:t>
            </a:r>
            <a:r>
              <a:rPr lang="zh-CN" altLang="en-US" dirty="0">
                <a:solidFill>
                  <a:srgbClr val="0000FF"/>
                </a:solidFill>
                <a:latin typeface="Times New Roman" panose="02020603050405020304" pitchFamily="18" charset="0"/>
                <a:ea typeface="楷体" panose="02010609060101010101" pitchFamily="49" charset="-122"/>
              </a:rPr>
              <a:t>法向</a:t>
            </a:r>
            <a:r>
              <a:rPr lang="zh-CN" altLang="en-US" dirty="0">
                <a:latin typeface="Times New Roman" panose="02020603050405020304" pitchFamily="18" charset="0"/>
                <a:ea typeface="楷体" panose="02010609060101010101" pitchFamily="49" charset="-122"/>
              </a:rPr>
              <a:t>插值</a:t>
            </a:r>
            <a:endParaRPr lang="zh-CN" altLang="en-US" dirty="0">
              <a:latin typeface="Times New Roman" panose="02020603050405020304" pitchFamily="18" charset="0"/>
              <a:ea typeface="楷体" panose="02010609060101010101" pitchFamily="49" charset="-122"/>
            </a:endParaRPr>
          </a:p>
        </p:txBody>
      </p:sp>
      <p:pic>
        <p:nvPicPr>
          <p:cNvPr id="55298" name="Picture 4"/>
          <p:cNvPicPr>
            <a:picLocks noChangeAspect="1"/>
          </p:cNvPicPr>
          <p:nvPr/>
        </p:nvPicPr>
        <p:blipFill>
          <a:blip r:embed="rId1"/>
          <a:stretch>
            <a:fillRect/>
          </a:stretch>
        </p:blipFill>
        <p:spPr>
          <a:xfrm>
            <a:off x="4643438" y="3573463"/>
            <a:ext cx="4064000" cy="2540000"/>
          </a:xfrm>
          <a:prstGeom prst="rect">
            <a:avLst/>
          </a:prstGeom>
          <a:noFill/>
          <a:ln w="9525">
            <a:noFill/>
          </a:ln>
        </p:spPr>
      </p:pic>
      <p:sp>
        <p:nvSpPr>
          <p:cNvPr id="55299" name="标题 1"/>
          <p:cNvSpPr>
            <a:spLocks noGrp="1"/>
          </p:cNvSpPr>
          <p:nvPr>
            <p:ph type="title"/>
          </p:nvPr>
        </p:nvSpPr>
        <p:spPr>
          <a:xfrm>
            <a:off x="393700" y="188913"/>
            <a:ext cx="8229600" cy="1143000"/>
          </a:xfrm>
        </p:spPr>
        <p:txBody>
          <a:bodyPr vert="horz" wrap="square" lIns="91440" tIns="45720" rIns="91440" bIns="45720" anchor="ctr" anchorCtr="0"/>
          <a:p>
            <a:pPr marL="342900" indent="-342900"/>
            <a:r>
              <a:rPr lang="en-US" altLang="zh-CN" sz="3200" dirty="0">
                <a:latin typeface="楷体" panose="02010609060101010101" pitchFamily="49" charset="-122"/>
                <a:ea typeface="楷体" panose="02010609060101010101" pitchFamily="49" charset="-122"/>
                <a:sym typeface="宋体" panose="02010600030101010101" pitchFamily="2" charset="-122"/>
              </a:rPr>
              <a:t>7.5.1 </a:t>
            </a:r>
            <a:r>
              <a:rPr lang="zh-CN" altLang="en-US" sz="3200" dirty="0">
                <a:latin typeface="楷体" panose="02010609060101010101" pitchFamily="49" charset="-122"/>
                <a:ea typeface="楷体" panose="02010609060101010101" pitchFamily="49" charset="-122"/>
                <a:sym typeface="宋体" panose="02010600030101010101" pitchFamily="2" charset="-122"/>
              </a:rPr>
              <a:t>明暗处理</a:t>
            </a:r>
            <a:r>
              <a:rPr lang="en-US" altLang="zh-CN" sz="3200" dirty="0">
                <a:latin typeface="楷体" panose="02010609060101010101" pitchFamily="49" charset="-122"/>
                <a:ea typeface="楷体" panose="02010609060101010101" pitchFamily="49" charset="-122"/>
                <a:sym typeface="宋体" panose="02010600030101010101" pitchFamily="2" charset="-122"/>
              </a:rPr>
              <a:t>-</a:t>
            </a:r>
            <a:r>
              <a:rPr lang="zh-CN" altLang="en-US" sz="3200" dirty="0">
                <a:latin typeface="楷体" panose="02010609060101010101" pitchFamily="49" charset="-122"/>
                <a:ea typeface="楷体" panose="02010609060101010101" pitchFamily="49" charset="-122"/>
                <a:sym typeface="宋体" panose="02010600030101010101" pitchFamily="2" charset="-122"/>
              </a:rPr>
              <a:t>光滑着色</a:t>
            </a:r>
            <a:r>
              <a:rPr lang="en-US" altLang="zh-CN" sz="3200" dirty="0">
                <a:latin typeface="Times New Roman" panose="02020603050405020304" pitchFamily="18" charset="0"/>
                <a:ea typeface="楷体" panose="02010609060101010101" pitchFamily="49" charset="-122"/>
              </a:rPr>
              <a:t>smooth shading</a:t>
            </a:r>
            <a:endParaRPr lang="zh-CN" altLang="en-US" sz="3200" dirty="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7.5.1.1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着色方法</a:t>
            </a:r>
            <a:r>
              <a:rPr lang="en-US" altLang="zh-CN" sz="2800" b="1" dirty="0">
                <a:latin typeface="Times New Roman" panose="02020603050405020304" pitchFamily="18" charset="0"/>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宋体" panose="02010600030101010101" pitchFamily="2" charset="-122"/>
              </a:rPr>
              <a:t>双线性光强插值</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
        <p:nvSpPr>
          <p:cNvPr id="49154" name="内容占位符 2"/>
          <p:cNvSpPr>
            <a:spLocks noGrp="1"/>
          </p:cNvSpPr>
          <p:nvPr>
            <p:ph idx="1"/>
          </p:nvPr>
        </p:nvSpPr>
        <p:spPr/>
        <p:txBody>
          <a:bodyPr vert="horz" wrap="square" lIns="91440" tIns="45720" rIns="91440" bIns="45720" numCol="1" anchor="t" anchorCtr="0" compatLnSpc="1"/>
          <a:lstStyle/>
          <a:p>
            <a:pPr marL="0" marR="0" lvl="1" indent="0" algn="just" defTabSz="914400" rtl="0" eaLnBrk="0" fontAlgn="base" latinLnBrk="0" hangingPunct="0">
              <a:lnSpc>
                <a:spcPct val="100000"/>
              </a:lnSpc>
              <a:spcBef>
                <a:spcPct val="20000"/>
              </a:spcBef>
              <a:spcAft>
                <a:spcPct val="0"/>
              </a:spcAft>
              <a:buClrTx/>
              <a:buSzPct val="80000"/>
              <a:buFont typeface="Arial" panose="020B0604020202020204" pitchFamily="34" charset="0"/>
              <a:buNone/>
              <a:defRPr/>
            </a:pPr>
            <a:r>
              <a:rPr kumimoji="0" lang="en-US" altLang="zh-CN" sz="2400" i="0" u="sng"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Gouraud</a:t>
            </a:r>
            <a:r>
              <a:rPr kumimoji="0" lang="zh-CN" altLang="en-US" sz="2400" i="0" u="sng"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mj-cs"/>
                <a:sym typeface="+mn-ea"/>
              </a:rPr>
              <a:t>（高洛德）</a:t>
            </a:r>
            <a:r>
              <a:rPr kumimoji="0" lang="zh-CN" altLang="en-US" sz="2400" i="0" u="sng"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着色</a:t>
            </a:r>
            <a:r>
              <a:rPr kumimoji="0" lang="zh-CN" altLang="en-US" sz="2400" i="0" u="sng"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j-cs"/>
              </a:rPr>
              <a:t>方法：</a:t>
            </a:r>
            <a:endParaRPr kumimoji="0" lang="zh-CN" altLang="en-US" sz="2400" i="0" u="sng"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Gouraud</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于</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1971</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年提出，又被称</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Gouraud</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明暗处理</a:t>
            </a:r>
            <a:endPar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 基本思想：在每个多边形顶点处计算颜色，然后在各个多边形内部进行线性插值，得到多边形内部各点颜色。即它是一种</a:t>
            </a:r>
            <a:r>
              <a:rPr kumimoji="0" lang="zh-CN" altLang="en-US" sz="2400" i="0" u="none" strike="noStrike" kern="1200" cap="none" spc="0" normalizeH="0" baseline="0" noProof="1">
                <a:ln>
                  <a:noFill/>
                </a:ln>
                <a:solidFill>
                  <a:srgbClr val="0000CC"/>
                </a:solidFill>
                <a:effectLst/>
                <a:uLnTx/>
                <a:uFillTx/>
                <a:latin typeface="楷体" panose="02010609060101010101" pitchFamily="49" charset="-122"/>
                <a:ea typeface="楷体" panose="02010609060101010101" pitchFamily="49" charset="-122"/>
                <a:cs typeface="+mn-cs"/>
              </a:rPr>
              <a:t>颜色插值</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着色方法。</a:t>
            </a: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注意：</a:t>
            </a:r>
            <a:r>
              <a:rPr kumimoji="0" lang="en-US" altLang="zh-CN"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Gouraud</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着色方法并不是孤立的处理单个多边形，而是将构成一个物体表面的所有多边形（多边形网格）作为一个整体来处理。</a:t>
            </a: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内容占位符 2"/>
          <p:cNvSpPr>
            <a:spLocks noGrp="1"/>
          </p:cNvSpPr>
          <p:nvPr>
            <p:ph idx="1"/>
          </p:nvPr>
        </p:nvSpPr>
        <p:spPr/>
        <p:txBody>
          <a:bodyPr vert="horz" wrap="square" lIns="91440" tIns="45720" rIns="91440" bIns="45720" numCol="1" anchor="t" anchorCtr="0" compatLnSpc="1"/>
          <a:lstStyle/>
          <a:p>
            <a:pPr marL="0" marR="0" lvl="1" indent="0" algn="just" defTabSz="914400" rtl="0" latinLnBrk="0">
              <a:lnSpc>
                <a:spcPct val="110000"/>
              </a:lnSpc>
              <a:spcBef>
                <a:spcPts val="600"/>
              </a:spcBef>
              <a:spcAft>
                <a:spcPct val="0"/>
              </a:spcAft>
              <a:buClrTx/>
              <a:buSzTx/>
              <a:buFont typeface="Arial" panose="020B0604020202020204" pitchFamily="34" charset="0"/>
              <a:buNone/>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对多边形网格中的每一个多边形，</a:t>
            </a:r>
            <a:r>
              <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Gouraud</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着色处理分为如下四个步骤：</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252095" marR="0" lvl="1" indent="0" algn="just" defTabSz="914400" rtl="0" latinLnBrk="0">
              <a:lnSpc>
                <a:spcPct val="11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 计算多边形顶点的平均法矢量；</a:t>
            </a: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252095" marR="0" lvl="1" indent="0" algn="just" defTabSz="914400" rtl="0" latinLnBrk="0">
              <a:lnSpc>
                <a:spcPct val="11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利用</a:t>
            </a:r>
            <a:r>
              <a:rPr kumimoji="0" lang="zh-CN" altLang="en-US" sz="240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Phong模型</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计算顶点的平均光强（颜色）；</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252095" marR="0" lvl="1" indent="0" algn="just" defTabSz="914400" rtl="0" latinLnBrk="0">
              <a:lnSpc>
                <a:spcPct val="11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 插值计算离散边上的点光强；</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252095" marR="0" lvl="1" indent="0" algn="just" defTabSz="914400" rtl="0" latinLnBrk="0">
              <a:lnSpc>
                <a:spcPct val="110000"/>
              </a:lnSpc>
              <a:spcBef>
                <a:spcPts val="6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 插值计算多边形内域的点光强</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just" defTabSz="914400" rtl="0" latinLnBrk="0">
              <a:lnSpc>
                <a:spcPct val="110000"/>
              </a:lnSpc>
              <a:spcBef>
                <a:spcPts val="600"/>
              </a:spcBef>
              <a:spcAft>
                <a:spcPct val="0"/>
              </a:spcAft>
              <a:buClrTx/>
              <a:buSzTx/>
              <a:buFont typeface="Arial" panose="020B0604020202020204" pitchFamily="34" charset="0"/>
              <a:buNone/>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（对多边形顶点光强（颜色）进行双线性插值，获得多边形内部各点的光强（颜色）。）</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57346"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7.5.1.1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着色方法</a:t>
            </a:r>
            <a:r>
              <a:rPr lang="en-US" altLang="zh-CN" sz="2800" b="1" dirty="0">
                <a:latin typeface="Times New Roman" panose="02020603050405020304" pitchFamily="18" charset="0"/>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宋体" panose="02010600030101010101" pitchFamily="2" charset="-122"/>
              </a:rPr>
              <a:t>双线性光强插值</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--RGB</a:t>
            </a:r>
            <a:endParaRPr lang="zh-CN" altLang="en-US" sz="3200" dirty="0">
              <a:latin typeface="Times New Roman" panose="02020603050405020304" pitchFamily="18" charset="0"/>
              <a:ea typeface="楷体" panose="02010609060101010101" pitchFamily="49" charset="-122"/>
            </a:endParaRPr>
          </a:p>
        </p:txBody>
      </p:sp>
      <p:sp>
        <p:nvSpPr>
          <p:cNvPr id="6146" name="Rectangle 3"/>
          <p:cNvSpPr>
            <a:spLocks noGrp="1"/>
          </p:cNvSpPr>
          <p:nvPr>
            <p:ph idx="1"/>
          </p:nvPr>
        </p:nvSpPr>
        <p:spPr>
          <a:xfrm>
            <a:off x="176530" y="1351280"/>
            <a:ext cx="8534400" cy="4808855"/>
          </a:xfrm>
        </p:spPr>
        <p:txBody>
          <a:bodyPr vert="horz" wrap="square" lIns="91440" tIns="45720" rIns="91440" bIns="45720" numCol="1" anchor="t" anchorCtr="0" compatLnSpc="1"/>
          <a:lstStyle/>
          <a:p>
            <a:pPr marL="198120" marR="0" lvl="0" indent="0" algn="l" defTabSz="914400" rtl="0" latinLnBrk="0">
              <a:lnSpc>
                <a:spcPct val="110000"/>
              </a:lnSpc>
              <a:spcBef>
                <a:spcPts val="600"/>
              </a:spcBef>
              <a:spcAft>
                <a:spcPct val="0"/>
              </a:spcAft>
              <a:buClrTx/>
              <a:buSzTx/>
              <a:buFont typeface="Arial" panose="020B0604020202020204" pitchFamily="34" charset="0"/>
              <a:buChar char="•"/>
              <a:defRPr/>
            </a:pPr>
            <a:r>
              <a:rPr kumimoji="0" lang="en-US" altLang="zh-CN"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RGB(</a:t>
            </a:r>
            <a:r>
              <a:rPr kumimoji="0" lang="zh-CN" altLang="en-US"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红绿蓝</a:t>
            </a:r>
            <a:r>
              <a:rPr kumimoji="0" lang="en-US" altLang="zh-CN"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色彩模型</a:t>
            </a:r>
            <a:endParaRPr kumimoji="0" lang="en-US" altLang="zh-CN"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1" indent="0" algn="l" defTabSz="914400" rtl="0" latinLnBrk="0">
              <a:lnSpc>
                <a:spcPct val="110000"/>
              </a:lnSpc>
              <a:spcBef>
                <a:spcPts val="6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该模型几乎包括了人类视力所能感知的所有颜色，是运用最为广泛的颜色系统之一。 </a:t>
            </a:r>
            <a:endPar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1" indent="0" algn="l" defTabSz="914400" rtl="0" latinLnBrk="0">
              <a:lnSpc>
                <a:spcPct val="110000"/>
              </a:lnSpc>
              <a:spcBef>
                <a:spcPts val="600"/>
              </a:spcBef>
              <a:spcAft>
                <a:spcPct val="0"/>
              </a:spcAft>
              <a:buClrTx/>
              <a:buSzTx/>
              <a:buFont typeface="Arial" panose="020B0604020202020204" pitchFamily="34" charset="0"/>
              <a:buChar char="–"/>
              <a:defRPr/>
            </a:pPr>
            <a:r>
              <a:rPr lang="zh-CN" altLang="en-US" smtClean="0">
                <a:ln>
                  <a:noFill/>
                </a:ln>
                <a:effectLst/>
                <a:uLnTx/>
                <a:uFillTx/>
                <a:latin typeface="Times New Roman" panose="02020603050405020304" pitchFamily="18" charset="0"/>
                <a:ea typeface="楷体" panose="02010609060101010101" pitchFamily="49" charset="-122"/>
                <a:sym typeface="+mn-ea"/>
              </a:rPr>
              <a:t>真实感图形学中的主要颜色模型。通常</a:t>
            </a:r>
            <a:r>
              <a:rPr lang="zh-CN" altLang="en-US">
                <a:ln>
                  <a:noFill/>
                </a:ln>
                <a:effectLst/>
                <a:uLnTx/>
                <a:uFillTx/>
                <a:latin typeface="Times New Roman" panose="02020603050405020304" pitchFamily="18" charset="0"/>
                <a:ea typeface="楷体" panose="02010609060101010101" pitchFamily="49" charset="-122"/>
                <a:sym typeface="+mn-ea"/>
              </a:rPr>
              <a:t>用于彩色光栅显示器</a:t>
            </a:r>
            <a:endParaRPr lang="zh-CN" altLang="en-US">
              <a:ln>
                <a:noFill/>
              </a:ln>
              <a:effectLst/>
              <a:uLnTx/>
              <a:uFillTx/>
              <a:latin typeface="Times New Roman" panose="02020603050405020304" pitchFamily="18" charset="0"/>
              <a:ea typeface="楷体" panose="02010609060101010101" pitchFamily="49" charset="-122"/>
              <a:sym typeface="+mn-ea"/>
            </a:endParaRPr>
          </a:p>
          <a:p>
            <a:pPr marL="742950" marR="0" lvl="1" indent="0" algn="l" defTabSz="914400" rtl="0" latinLnBrk="0">
              <a:lnSpc>
                <a:spcPct val="110000"/>
              </a:lnSpc>
              <a:spcBef>
                <a:spcPts val="60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色彩使用三个颜色分量</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按一定比例相加来表示：</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1" indent="0" algn="l" defTabSz="914400" rtl="0" latinLnBrk="0">
              <a:lnSpc>
                <a:spcPct val="110000"/>
              </a:lnSpc>
              <a:spcBef>
                <a:spcPts val="60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                       C=rR+gG+bB</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43000" marR="0" lvl="2" indent="0" algn="l" defTabSz="914400" rtl="0" latinLnBrk="0">
              <a:lnSpc>
                <a:spcPct val="110000"/>
              </a:lnSpc>
              <a:spcBef>
                <a:spcPts val="600"/>
              </a:spcBef>
              <a:spcAft>
                <a:spcPct val="0"/>
              </a:spcAft>
              <a:buClrTx/>
              <a:buSzTx/>
              <a:buFont typeface="Arial" panose="020B0604020202020204" pitchFamily="34" charset="0"/>
              <a:buChar char="•"/>
              <a:defRPr/>
            </a:pPr>
            <a:r>
              <a:rPr kumimoji="0" lang="en-US" altLang="zh-CN"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在</a:t>
            </a:r>
            <a:r>
              <a:rPr kumimoji="0" lang="en-US" altLang="zh-CN"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色彩空间中，部分常用操作可通过对</a:t>
            </a:r>
            <a:r>
              <a:rPr kumimoji="0" lang="en-US" altLang="zh-CN"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三通道分别处理而进行</a:t>
            </a:r>
            <a:endParaRPr kumimoji="0" lang="en-US" altLang="zh-CN" sz="20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1" indent="0" algn="l" defTabSz="914400" rtl="0" latinLnBrk="0">
              <a:lnSpc>
                <a:spcPct val="110000"/>
              </a:lnSpc>
              <a:spcBef>
                <a:spcPts val="6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通常可以将</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分别规格化为</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[0,1]</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内的</a:t>
            </a:r>
            <a:r>
              <a:rPr kumimoji="0" lang="zh-CN" altLang="en-US"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浮点数。当</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使用</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8bit</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进行存储时，</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通常取值为</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[0,255]</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内的整数</a:t>
            </a:r>
            <a:endPar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3"/>
          <p:cNvSpPr>
            <a:spLocks noGrp="1"/>
          </p:cNvSpPr>
          <p:nvPr>
            <p:ph idx="1"/>
          </p:nvPr>
        </p:nvSpPr>
        <p:spPr/>
        <p:txBody>
          <a:bodyPr vert="horz" wrap="square" lIns="91440" tIns="45720" rIns="91440" bIns="45720" anchor="t" anchorCtr="0"/>
          <a:p>
            <a:r>
              <a:rPr lang="zh-CN" altLang="en-US" sz="2600" dirty="0">
                <a:latin typeface="华文楷体" panose="02010600040101010101" pitchFamily="2" charset="-122"/>
                <a:ea typeface="华文楷体" panose="02010600040101010101" pitchFamily="2" charset="-122"/>
              </a:rPr>
              <a:t>1. 顶点法向计算</a:t>
            </a:r>
            <a:endParaRPr lang="zh-CN" altLang="en-US" sz="2600" dirty="0">
              <a:latin typeface="华文楷体" panose="02010600040101010101" pitchFamily="2" charset="-122"/>
              <a:ea typeface="华文楷体" panose="02010600040101010101" pitchFamily="2" charset="-122"/>
            </a:endParaRPr>
          </a:p>
          <a:p>
            <a:pPr lvl="1"/>
            <a:r>
              <a:rPr lang="zh-CN" altLang="en-US" sz="2400" dirty="0">
                <a:latin typeface="华文楷体" panose="02010600040101010101" pitchFamily="2" charset="-122"/>
                <a:ea typeface="华文楷体" panose="02010600040101010101" pitchFamily="2" charset="-122"/>
              </a:rPr>
              <a:t>与某个顶点相邻的所有多边形的法向平均值近似作为该顶点的近似法向量</a:t>
            </a:r>
            <a:endParaRPr lang="en-US" altLang="zh-CN" sz="2400" dirty="0">
              <a:latin typeface="华文楷体" panose="02010600040101010101" pitchFamily="2" charset="-122"/>
              <a:ea typeface="华文楷体" panose="02010600040101010101" pitchFamily="2" charset="-122"/>
            </a:endParaRPr>
          </a:p>
          <a:p>
            <a:pPr lvl="1" algn="just"/>
            <a:endParaRPr lang="en-US" altLang="zh-CN" sz="2500" dirty="0">
              <a:latin typeface="华文楷体" panose="02010600040101010101" pitchFamily="2" charset="-122"/>
              <a:ea typeface="华文楷体" panose="02010600040101010101" pitchFamily="2" charset="-122"/>
            </a:endParaRPr>
          </a:p>
          <a:p>
            <a:pPr lvl="1" algn="just"/>
            <a:endParaRPr lang="en-US" altLang="zh-CN" sz="25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2. </a:t>
            </a:r>
            <a:r>
              <a:rPr lang="zh-CN" altLang="en-US" sz="2600" dirty="0">
                <a:latin typeface="华文楷体" panose="02010600040101010101" pitchFamily="2" charset="-122"/>
                <a:ea typeface="华文楷体" panose="02010600040101010101" pitchFamily="2" charset="-122"/>
              </a:rPr>
              <a:t>顶点平均光强计算</a:t>
            </a:r>
            <a:endParaRPr lang="zh-CN" altLang="en-US" sz="2600" dirty="0">
              <a:latin typeface="华文楷体" panose="02010600040101010101" pitchFamily="2" charset="-122"/>
              <a:ea typeface="华文楷体" panose="02010600040101010101" pitchFamily="2" charset="-122"/>
            </a:endParaRPr>
          </a:p>
          <a:p>
            <a:pPr lvl="1"/>
            <a:r>
              <a:rPr lang="zh-CN" altLang="en-US" sz="2400" dirty="0">
                <a:latin typeface="华文楷体" panose="02010600040101010101" pitchFamily="2" charset="-122"/>
                <a:ea typeface="华文楷体" panose="02010600040101010101" pitchFamily="2" charset="-122"/>
              </a:rPr>
              <a:t>利用</a:t>
            </a:r>
            <a:r>
              <a:rPr lang="en-US" altLang="zh-CN" sz="2400" dirty="0">
                <a:latin typeface="华文楷体" panose="02010600040101010101" pitchFamily="2" charset="-122"/>
                <a:ea typeface="华文楷体" panose="02010600040101010101" pitchFamily="2" charset="-122"/>
              </a:rPr>
              <a:t>Phong</a:t>
            </a:r>
            <a:r>
              <a:rPr lang="zh-CN" altLang="en-US" sz="2400" dirty="0">
                <a:latin typeface="华文楷体" panose="02010600040101010101" pitchFamily="2" charset="-122"/>
                <a:ea typeface="华文楷体" panose="02010600040101010101" pitchFamily="2" charset="-122"/>
              </a:rPr>
              <a:t>模型计算顶点光强</a:t>
            </a:r>
            <a:endParaRPr lang="zh-CN" altLang="en-US" sz="2400" dirty="0">
              <a:latin typeface="华文楷体" panose="02010600040101010101" pitchFamily="2" charset="-122"/>
              <a:ea typeface="华文楷体" panose="02010600040101010101" pitchFamily="2" charset="-122"/>
            </a:endParaRPr>
          </a:p>
        </p:txBody>
      </p:sp>
      <p:pic>
        <p:nvPicPr>
          <p:cNvPr id="58370" name="Picture 3"/>
          <p:cNvPicPr>
            <a:picLocks noChangeAspect="1"/>
          </p:cNvPicPr>
          <p:nvPr/>
        </p:nvPicPr>
        <p:blipFill>
          <a:blip r:embed="rId1"/>
          <a:stretch>
            <a:fillRect/>
          </a:stretch>
        </p:blipFill>
        <p:spPr>
          <a:xfrm>
            <a:off x="5562600" y="3200400"/>
            <a:ext cx="2301875" cy="1828800"/>
          </a:xfrm>
          <a:prstGeom prst="rect">
            <a:avLst/>
          </a:prstGeom>
          <a:noFill/>
          <a:ln w="9525">
            <a:noFill/>
          </a:ln>
        </p:spPr>
      </p:pic>
      <p:graphicFrame>
        <p:nvGraphicFramePr>
          <p:cNvPr id="58371" name="Object 1024"/>
          <p:cNvGraphicFramePr>
            <a:graphicFrameLocks noChangeAspect="1"/>
          </p:cNvGraphicFramePr>
          <p:nvPr/>
        </p:nvGraphicFramePr>
        <p:xfrm>
          <a:off x="2195513" y="3022600"/>
          <a:ext cx="2852737" cy="838200"/>
        </p:xfrm>
        <a:graphic>
          <a:graphicData uri="http://schemas.openxmlformats.org/presentationml/2006/ole">
            <mc:AlternateContent xmlns:mc="http://schemas.openxmlformats.org/markup-compatibility/2006">
              <mc:Choice xmlns:v="urn:schemas-microsoft-com:vml" Requires="v">
                <p:oleObj spid="_x0000_s3084" name="" r:id="rId2" imgW="1675765" imgH="393700" progId="Equation.3">
                  <p:embed/>
                </p:oleObj>
              </mc:Choice>
              <mc:Fallback>
                <p:oleObj name="" r:id="rId2" imgW="1675765" imgH="393700" progId="Equation.3">
                  <p:embed/>
                  <p:pic>
                    <p:nvPicPr>
                      <p:cNvPr id="0" name="图片 3083"/>
                      <p:cNvPicPr/>
                      <p:nvPr/>
                    </p:nvPicPr>
                    <p:blipFill>
                      <a:blip r:embed="rId3"/>
                      <a:stretch>
                        <a:fillRect/>
                      </a:stretch>
                    </p:blipFill>
                    <p:spPr>
                      <a:xfrm>
                        <a:off x="2195513" y="3022600"/>
                        <a:ext cx="2852737" cy="838200"/>
                      </a:xfrm>
                      <a:prstGeom prst="rect">
                        <a:avLst/>
                      </a:prstGeom>
                      <a:noFill/>
                      <a:ln w="38100">
                        <a:noFill/>
                        <a:miter/>
                      </a:ln>
                    </p:spPr>
                  </p:pic>
                </p:oleObj>
              </mc:Fallback>
            </mc:AlternateContent>
          </a:graphicData>
        </a:graphic>
      </p:graphicFrame>
      <p:sp>
        <p:nvSpPr>
          <p:cNvPr id="58372"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7.5.1.1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着色方法</a:t>
            </a:r>
            <a:r>
              <a:rPr lang="en-US" altLang="zh-CN" sz="2800" b="1" dirty="0">
                <a:latin typeface="Times New Roman" panose="02020603050405020304" pitchFamily="18" charset="0"/>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宋体" panose="02010600030101010101" pitchFamily="2" charset="-122"/>
              </a:rPr>
              <a:t>双线性光强插值</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3"/>
          <p:cNvSpPr>
            <a:spLocks noGrp="1"/>
          </p:cNvSpPr>
          <p:nvPr>
            <p:ph idx="1"/>
          </p:nvPr>
        </p:nvSpPr>
        <p:spPr>
          <a:xfrm>
            <a:off x="323850" y="1290638"/>
            <a:ext cx="8229600" cy="4525962"/>
          </a:xfrm>
        </p:spPr>
        <p:txBody>
          <a:bodyPr vert="horz" wrap="square" lIns="91440" tIns="45720" rIns="91440" bIns="45720" anchor="t" anchorCtr="0"/>
          <a:p>
            <a:pPr>
              <a:lnSpc>
                <a:spcPct val="150000"/>
              </a:lnSpc>
            </a:pPr>
            <a:r>
              <a:rPr lang="zh-CN" altLang="en-US" sz="2600" dirty="0">
                <a:latin typeface="华文楷体" panose="02010600040101010101" pitchFamily="2" charset="-122"/>
                <a:ea typeface="华文楷体" panose="02010600040101010101" pitchFamily="2" charset="-122"/>
              </a:rPr>
              <a:t>3.双线性光强插值方法：</a:t>
            </a:r>
            <a:endParaRPr lang="zh-CN" altLang="en-US" sz="2600" dirty="0">
              <a:latin typeface="华文楷体" panose="02010600040101010101" pitchFamily="2" charset="-122"/>
              <a:ea typeface="华文楷体" panose="02010600040101010101" pitchFamily="2" charset="-122"/>
            </a:endParaRPr>
          </a:p>
          <a:p>
            <a:pPr>
              <a:lnSpc>
                <a:spcPct val="150000"/>
              </a:lnSpc>
            </a:pPr>
            <a:endParaRPr lang="en-US" altLang="zh-CN" sz="2600" dirty="0">
              <a:latin typeface="华文楷体" panose="02010600040101010101" pitchFamily="2" charset="-122"/>
              <a:ea typeface="华文楷体" panose="02010600040101010101" pitchFamily="2" charset="-122"/>
            </a:endParaRPr>
          </a:p>
          <a:p>
            <a:pPr>
              <a:lnSpc>
                <a:spcPct val="150000"/>
              </a:lnSpc>
            </a:pPr>
            <a:endParaRPr lang="en-US" altLang="zh-CN" sz="2600" dirty="0">
              <a:latin typeface="华文楷体" panose="02010600040101010101" pitchFamily="2" charset="-122"/>
              <a:ea typeface="华文楷体" panose="02010600040101010101" pitchFamily="2" charset="-122"/>
            </a:endParaRPr>
          </a:p>
          <a:p>
            <a:pPr>
              <a:lnSpc>
                <a:spcPct val="150000"/>
              </a:lnSpc>
            </a:pPr>
            <a:endParaRPr lang="en-US" altLang="zh-CN" sz="2600" dirty="0">
              <a:latin typeface="华文楷体" panose="02010600040101010101" pitchFamily="2" charset="-122"/>
              <a:ea typeface="华文楷体" panose="02010600040101010101" pitchFamily="2" charset="-122"/>
            </a:endParaRPr>
          </a:p>
          <a:p>
            <a:pPr>
              <a:lnSpc>
                <a:spcPct val="150000"/>
              </a:lnSpc>
            </a:pPr>
            <a:endParaRPr lang="en-US" altLang="zh-CN" sz="2600" dirty="0">
              <a:latin typeface="华文楷体" panose="02010600040101010101" pitchFamily="2" charset="-122"/>
              <a:ea typeface="华文楷体" panose="02010600040101010101" pitchFamily="2" charset="-122"/>
            </a:endParaRPr>
          </a:p>
          <a:p>
            <a:pPr>
              <a:lnSpc>
                <a:spcPct val="150000"/>
              </a:lnSpc>
            </a:pPr>
            <a:r>
              <a:rPr lang="zh-CN" altLang="en-US" sz="2600" dirty="0">
                <a:latin typeface="华文楷体" panose="02010600040101010101" pitchFamily="2" charset="-122"/>
                <a:ea typeface="华文楷体" panose="02010600040101010101" pitchFamily="2" charset="-122"/>
              </a:rPr>
              <a:t>增量</a:t>
            </a:r>
            <a:endParaRPr lang="zh-CN" altLang="en-US" sz="2600" dirty="0">
              <a:latin typeface="华文楷体" panose="02010600040101010101" pitchFamily="2" charset="-122"/>
              <a:ea typeface="华文楷体" panose="02010600040101010101" pitchFamily="2" charset="-122"/>
            </a:endParaRPr>
          </a:p>
        </p:txBody>
      </p:sp>
      <p:grpSp>
        <p:nvGrpSpPr>
          <p:cNvPr id="59394" name="Group 7"/>
          <p:cNvGrpSpPr>
            <a:grpSpLocks noChangeAspect="1"/>
          </p:cNvGrpSpPr>
          <p:nvPr/>
        </p:nvGrpSpPr>
        <p:grpSpPr>
          <a:xfrm>
            <a:off x="5064125" y="3200400"/>
            <a:ext cx="4079875" cy="2203450"/>
            <a:chOff x="4283" y="9412"/>
            <a:chExt cx="4200" cy="3504"/>
          </a:xfrm>
        </p:grpSpPr>
        <p:sp>
          <p:nvSpPr>
            <p:cNvPr id="59395" name="AutoShape 8"/>
            <p:cNvSpPr>
              <a:spLocks noChangeAspect="1"/>
            </p:cNvSpPr>
            <p:nvPr/>
          </p:nvSpPr>
          <p:spPr>
            <a:xfrm>
              <a:off x="4283" y="9412"/>
              <a:ext cx="4200" cy="3504"/>
            </a:xfrm>
            <a:prstGeom prst="rect">
              <a:avLst/>
            </a:prstGeom>
            <a:noFill/>
            <a:ln w="9525">
              <a:noFill/>
            </a:ln>
          </p:spPr>
          <p:txBody>
            <a:bodyPr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396" name="Line 9"/>
            <p:cNvSpPr/>
            <p:nvPr/>
          </p:nvSpPr>
          <p:spPr>
            <a:xfrm flipH="1">
              <a:off x="5186" y="9815"/>
              <a:ext cx="1260" cy="1260"/>
            </a:xfrm>
            <a:prstGeom prst="line">
              <a:avLst/>
            </a:prstGeom>
            <a:ln w="9525" cap="flat" cmpd="sng">
              <a:solidFill>
                <a:srgbClr val="000000"/>
              </a:solidFill>
              <a:prstDash val="solid"/>
              <a:round/>
              <a:headEnd type="none" w="med" len="med"/>
              <a:tailEnd type="none" w="med" len="med"/>
            </a:ln>
          </p:spPr>
        </p:sp>
        <p:sp>
          <p:nvSpPr>
            <p:cNvPr id="59397" name="Line 10"/>
            <p:cNvSpPr/>
            <p:nvPr/>
          </p:nvSpPr>
          <p:spPr>
            <a:xfrm>
              <a:off x="6446" y="9784"/>
              <a:ext cx="1554" cy="1554"/>
            </a:xfrm>
            <a:prstGeom prst="line">
              <a:avLst/>
            </a:prstGeom>
            <a:ln w="9525" cap="flat" cmpd="sng">
              <a:solidFill>
                <a:srgbClr val="000000"/>
              </a:solidFill>
              <a:prstDash val="solid"/>
              <a:round/>
              <a:headEnd type="none" w="med" len="med"/>
              <a:tailEnd type="none" w="med" len="med"/>
            </a:ln>
          </p:spPr>
        </p:sp>
        <p:sp>
          <p:nvSpPr>
            <p:cNvPr id="59398" name="Line 11"/>
            <p:cNvSpPr/>
            <p:nvPr/>
          </p:nvSpPr>
          <p:spPr>
            <a:xfrm flipH="1">
              <a:off x="6341" y="11334"/>
              <a:ext cx="1659" cy="1395"/>
            </a:xfrm>
            <a:prstGeom prst="line">
              <a:avLst/>
            </a:prstGeom>
            <a:ln w="9525" cap="flat" cmpd="sng">
              <a:solidFill>
                <a:srgbClr val="000000"/>
              </a:solidFill>
              <a:prstDash val="solid"/>
              <a:round/>
              <a:headEnd type="none" w="med" len="med"/>
              <a:tailEnd type="none" w="med" len="med"/>
            </a:ln>
          </p:spPr>
        </p:sp>
        <p:sp>
          <p:nvSpPr>
            <p:cNvPr id="59399" name="Line 12"/>
            <p:cNvSpPr/>
            <p:nvPr/>
          </p:nvSpPr>
          <p:spPr>
            <a:xfrm flipH="1" flipV="1">
              <a:off x="5186" y="11055"/>
              <a:ext cx="1155" cy="1674"/>
            </a:xfrm>
            <a:prstGeom prst="line">
              <a:avLst/>
            </a:prstGeom>
            <a:ln w="9525" cap="flat" cmpd="sng">
              <a:solidFill>
                <a:srgbClr val="000000"/>
              </a:solidFill>
              <a:prstDash val="solid"/>
              <a:round/>
              <a:headEnd type="none" w="med" len="med"/>
              <a:tailEnd type="none" w="med" len="med"/>
            </a:ln>
          </p:spPr>
        </p:sp>
        <p:sp>
          <p:nvSpPr>
            <p:cNvPr id="59400" name="Line 13"/>
            <p:cNvSpPr/>
            <p:nvPr/>
          </p:nvSpPr>
          <p:spPr>
            <a:xfrm>
              <a:off x="4409" y="10403"/>
              <a:ext cx="3969" cy="0"/>
            </a:xfrm>
            <a:prstGeom prst="line">
              <a:avLst/>
            </a:prstGeom>
            <a:ln w="12700" cap="flat" cmpd="sng">
              <a:solidFill>
                <a:srgbClr val="000000"/>
              </a:solidFill>
              <a:prstDash val="solid"/>
              <a:round/>
              <a:headEnd type="none" w="med" len="med"/>
              <a:tailEnd type="stealth" w="sm" len="lg"/>
            </a:ln>
          </p:spPr>
        </p:sp>
        <p:sp>
          <p:nvSpPr>
            <p:cNvPr id="59401" name="Rectangle 14"/>
            <p:cNvSpPr/>
            <p:nvPr/>
          </p:nvSpPr>
          <p:spPr>
            <a:xfrm>
              <a:off x="6257" y="9475"/>
              <a:ext cx="100"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1</a:t>
              </a:r>
              <a:endParaRPr lang="en-US" altLang="zh-CN" sz="1400" dirty="0">
                <a:latin typeface="微软雅黑" panose="020B0503020204020204" charset="-122"/>
                <a:ea typeface="微软雅黑" panose="020B0503020204020204" charset="-122"/>
              </a:endParaRPr>
            </a:p>
          </p:txBody>
        </p:sp>
        <p:sp>
          <p:nvSpPr>
            <p:cNvPr id="59402" name="Rectangle 15"/>
            <p:cNvSpPr/>
            <p:nvPr/>
          </p:nvSpPr>
          <p:spPr>
            <a:xfrm>
              <a:off x="7097" y="10063"/>
              <a:ext cx="100"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b</a:t>
              </a:r>
              <a:endParaRPr lang="en-US" altLang="zh-CN" sz="1400" dirty="0">
                <a:latin typeface="微软雅黑" panose="020B0503020204020204" charset="-122"/>
                <a:ea typeface="微软雅黑" panose="020B0503020204020204" charset="-122"/>
              </a:endParaRPr>
            </a:p>
          </p:txBody>
        </p:sp>
        <p:sp>
          <p:nvSpPr>
            <p:cNvPr id="59403" name="Rectangle 16"/>
            <p:cNvSpPr/>
            <p:nvPr/>
          </p:nvSpPr>
          <p:spPr>
            <a:xfrm>
              <a:off x="5690" y="10063"/>
              <a:ext cx="95"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a</a:t>
              </a:r>
              <a:endParaRPr lang="en-US" altLang="zh-CN" sz="1400" dirty="0">
                <a:latin typeface="微软雅黑" panose="020B0503020204020204" charset="-122"/>
                <a:ea typeface="微软雅黑" panose="020B0503020204020204" charset="-122"/>
              </a:endParaRPr>
            </a:p>
          </p:txBody>
        </p:sp>
        <p:sp>
          <p:nvSpPr>
            <p:cNvPr id="59404" name="Rectangle 17"/>
            <p:cNvSpPr/>
            <p:nvPr/>
          </p:nvSpPr>
          <p:spPr>
            <a:xfrm>
              <a:off x="4976" y="10900"/>
              <a:ext cx="100" cy="312"/>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2</a:t>
              </a:r>
              <a:endParaRPr lang="en-US" altLang="zh-CN" sz="1400" dirty="0">
                <a:latin typeface="微软雅黑" panose="020B0503020204020204" charset="-122"/>
                <a:ea typeface="微软雅黑" panose="020B0503020204020204" charset="-122"/>
              </a:endParaRPr>
            </a:p>
          </p:txBody>
        </p:sp>
        <p:sp>
          <p:nvSpPr>
            <p:cNvPr id="59405" name="Rectangle 18"/>
            <p:cNvSpPr/>
            <p:nvPr/>
          </p:nvSpPr>
          <p:spPr>
            <a:xfrm>
              <a:off x="8041" y="11148"/>
              <a:ext cx="121"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4</a:t>
              </a:r>
              <a:endParaRPr lang="en-US" altLang="zh-CN" sz="1400" dirty="0">
                <a:latin typeface="微软雅黑" panose="020B0503020204020204" charset="-122"/>
                <a:ea typeface="微软雅黑" panose="020B0503020204020204" charset="-122"/>
              </a:endParaRPr>
            </a:p>
          </p:txBody>
        </p:sp>
        <p:sp>
          <p:nvSpPr>
            <p:cNvPr id="59406" name="Rectangle 19"/>
            <p:cNvSpPr/>
            <p:nvPr/>
          </p:nvSpPr>
          <p:spPr>
            <a:xfrm>
              <a:off x="6278" y="12326"/>
              <a:ext cx="100"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3</a:t>
              </a:r>
              <a:endParaRPr lang="en-US" altLang="zh-CN" sz="1400" dirty="0">
                <a:latin typeface="微软雅黑" panose="020B0503020204020204" charset="-122"/>
                <a:ea typeface="微软雅黑" panose="020B0503020204020204" charset="-122"/>
              </a:endParaRPr>
            </a:p>
          </p:txBody>
        </p:sp>
        <p:sp>
          <p:nvSpPr>
            <p:cNvPr id="59407" name="Rectangle 20"/>
            <p:cNvSpPr/>
            <p:nvPr/>
          </p:nvSpPr>
          <p:spPr>
            <a:xfrm>
              <a:off x="7727" y="10528"/>
              <a:ext cx="630" cy="311"/>
            </a:xfrm>
            <a:prstGeom prst="rect">
              <a:avLst/>
            </a:prstGeom>
            <a:solidFill>
              <a:srgbClr val="FFFFFF"/>
            </a:solidFill>
            <a:ln w="9525">
              <a:noFill/>
            </a:ln>
          </p:spPr>
          <p:txBody>
            <a:bodyPr lIns="0" tIns="0" rIns="0" bIns="0" anchor="t" anchorCtr="0"/>
            <a:p>
              <a:pPr algn="just">
                <a:spcBef>
                  <a:spcPct val="0"/>
                </a:spcBef>
                <a:spcAft>
                  <a:spcPct val="0"/>
                </a:spcAft>
                <a:buFontTx/>
              </a:pPr>
              <a:r>
                <a:rPr lang="zh-CN" altLang="en-US" sz="1400" dirty="0">
                  <a:latin typeface="微软雅黑" panose="020B0503020204020204" charset="-122"/>
                  <a:ea typeface="微软雅黑" panose="020B0503020204020204" charset="-122"/>
                </a:rPr>
                <a:t>扫描线</a:t>
              </a:r>
              <a:endParaRPr lang="zh-CN" altLang="en-US" sz="1400" dirty="0">
                <a:latin typeface="微软雅黑" panose="020B0503020204020204" charset="-122"/>
                <a:ea typeface="微软雅黑" panose="020B0503020204020204" charset="-122"/>
              </a:endParaRPr>
            </a:p>
          </p:txBody>
        </p:sp>
        <p:sp>
          <p:nvSpPr>
            <p:cNvPr id="59408" name="Line 21"/>
            <p:cNvSpPr/>
            <p:nvPr/>
          </p:nvSpPr>
          <p:spPr>
            <a:xfrm>
              <a:off x="4766" y="12729"/>
              <a:ext cx="756" cy="1"/>
            </a:xfrm>
            <a:prstGeom prst="line">
              <a:avLst/>
            </a:prstGeom>
            <a:ln w="12700" cap="flat" cmpd="sng">
              <a:solidFill>
                <a:srgbClr val="000000"/>
              </a:solidFill>
              <a:prstDash val="solid"/>
              <a:round/>
              <a:headEnd type="none" w="med" len="med"/>
              <a:tailEnd type="stealth" w="sm" len="lg"/>
            </a:ln>
          </p:spPr>
        </p:sp>
        <p:sp>
          <p:nvSpPr>
            <p:cNvPr id="59409" name="Line 22"/>
            <p:cNvSpPr/>
            <p:nvPr/>
          </p:nvSpPr>
          <p:spPr>
            <a:xfrm flipV="1">
              <a:off x="4766" y="11923"/>
              <a:ext cx="0" cy="806"/>
            </a:xfrm>
            <a:prstGeom prst="line">
              <a:avLst/>
            </a:prstGeom>
            <a:ln w="12700" cap="flat" cmpd="sng">
              <a:solidFill>
                <a:srgbClr val="000000"/>
              </a:solidFill>
              <a:prstDash val="solid"/>
              <a:round/>
              <a:headEnd type="none" w="med" len="med"/>
              <a:tailEnd type="stealth" w="sm" len="lg"/>
            </a:ln>
          </p:spPr>
        </p:sp>
        <p:sp>
          <p:nvSpPr>
            <p:cNvPr id="59410" name="Rectangle 23"/>
            <p:cNvSpPr/>
            <p:nvPr/>
          </p:nvSpPr>
          <p:spPr>
            <a:xfrm>
              <a:off x="4577" y="11861"/>
              <a:ext cx="109"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Y</a:t>
              </a:r>
              <a:endParaRPr lang="en-US" altLang="zh-CN" sz="1400" dirty="0">
                <a:latin typeface="微软雅黑" panose="020B0503020204020204" charset="-122"/>
                <a:ea typeface="微软雅黑" panose="020B0503020204020204" charset="-122"/>
              </a:endParaRPr>
            </a:p>
          </p:txBody>
        </p:sp>
        <p:sp>
          <p:nvSpPr>
            <p:cNvPr id="59411" name="Rectangle 24"/>
            <p:cNvSpPr/>
            <p:nvPr/>
          </p:nvSpPr>
          <p:spPr>
            <a:xfrm>
              <a:off x="5522" y="12574"/>
              <a:ext cx="109"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X</a:t>
              </a:r>
              <a:endParaRPr lang="en-US" altLang="zh-CN" sz="1400" dirty="0">
                <a:latin typeface="微软雅黑" panose="020B0503020204020204" charset="-122"/>
                <a:ea typeface="微软雅黑" panose="020B0503020204020204" charset="-122"/>
              </a:endParaRPr>
            </a:p>
          </p:txBody>
        </p:sp>
        <p:sp>
          <p:nvSpPr>
            <p:cNvPr id="59412" name="Rectangle 25"/>
            <p:cNvSpPr/>
            <p:nvPr/>
          </p:nvSpPr>
          <p:spPr>
            <a:xfrm>
              <a:off x="4619" y="12605"/>
              <a:ext cx="109"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O</a:t>
              </a:r>
              <a:endParaRPr lang="en-US" altLang="zh-CN" sz="1400" dirty="0">
                <a:latin typeface="微软雅黑" panose="020B0503020204020204" charset="-122"/>
                <a:ea typeface="微软雅黑" panose="020B0503020204020204" charset="-122"/>
              </a:endParaRPr>
            </a:p>
          </p:txBody>
        </p:sp>
        <p:sp>
          <p:nvSpPr>
            <p:cNvPr id="59413" name="Rectangle 26"/>
            <p:cNvSpPr/>
            <p:nvPr/>
          </p:nvSpPr>
          <p:spPr>
            <a:xfrm>
              <a:off x="6446" y="10466"/>
              <a:ext cx="189" cy="311"/>
            </a:xfrm>
            <a:prstGeom prst="rect">
              <a:avLst/>
            </a:prstGeom>
            <a:solidFill>
              <a:srgbClr val="FFFFFF"/>
            </a:solidFill>
            <a:ln w="9525">
              <a:noFill/>
            </a:ln>
          </p:spPr>
          <p:txBody>
            <a:bodyPr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s</a:t>
              </a:r>
              <a:endParaRPr lang="en-US" altLang="zh-CN" sz="1400" dirty="0">
                <a:latin typeface="微软雅黑" panose="020B0503020204020204" charset="-122"/>
                <a:ea typeface="微软雅黑" panose="020B0503020204020204" charset="-122"/>
              </a:endParaRPr>
            </a:p>
          </p:txBody>
        </p:sp>
        <p:sp>
          <p:nvSpPr>
            <p:cNvPr id="59414" name="Oval 27"/>
            <p:cNvSpPr/>
            <p:nvPr/>
          </p:nvSpPr>
          <p:spPr>
            <a:xfrm>
              <a:off x="6299" y="12676"/>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415" name="Oval 28"/>
            <p:cNvSpPr/>
            <p:nvPr/>
          </p:nvSpPr>
          <p:spPr>
            <a:xfrm>
              <a:off x="5165" y="11024"/>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416" name="Oval 29"/>
            <p:cNvSpPr/>
            <p:nvPr/>
          </p:nvSpPr>
          <p:spPr>
            <a:xfrm>
              <a:off x="6425" y="9753"/>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417" name="Oval 30"/>
            <p:cNvSpPr/>
            <p:nvPr/>
          </p:nvSpPr>
          <p:spPr>
            <a:xfrm>
              <a:off x="7013"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418" name="Oval 31"/>
            <p:cNvSpPr/>
            <p:nvPr/>
          </p:nvSpPr>
          <p:spPr>
            <a:xfrm>
              <a:off x="5816"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419" name="Oval 32"/>
            <p:cNvSpPr/>
            <p:nvPr/>
          </p:nvSpPr>
          <p:spPr>
            <a:xfrm>
              <a:off x="7958" y="11303"/>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59420" name="Oval 33"/>
            <p:cNvSpPr/>
            <p:nvPr/>
          </p:nvSpPr>
          <p:spPr>
            <a:xfrm>
              <a:off x="6383"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grpSp>
      <p:graphicFrame>
        <p:nvGraphicFramePr>
          <p:cNvPr id="59421" name="Object 1024"/>
          <p:cNvGraphicFramePr>
            <a:graphicFrameLocks noChangeAspect="1"/>
          </p:cNvGraphicFramePr>
          <p:nvPr/>
        </p:nvGraphicFramePr>
        <p:xfrm>
          <a:off x="971550" y="2205038"/>
          <a:ext cx="3487738" cy="2419350"/>
        </p:xfrm>
        <a:graphic>
          <a:graphicData uri="http://schemas.openxmlformats.org/presentationml/2006/ole">
            <mc:AlternateContent xmlns:mc="http://schemas.openxmlformats.org/markup-compatibility/2006">
              <mc:Choice xmlns:v="urn:schemas-microsoft-com:vml" Requires="v">
                <p:oleObj spid="_x0000_s3078" name="" r:id="rId1" imgW="1625600" imgH="1473200" progId="Equation.3">
                  <p:embed/>
                </p:oleObj>
              </mc:Choice>
              <mc:Fallback>
                <p:oleObj name="" r:id="rId1" imgW="1625600" imgH="1473200" progId="Equation.3">
                  <p:embed/>
                  <p:pic>
                    <p:nvPicPr>
                      <p:cNvPr id="0" name="图片 3077"/>
                      <p:cNvPicPr/>
                      <p:nvPr/>
                    </p:nvPicPr>
                    <p:blipFill>
                      <a:blip r:embed="rId2"/>
                      <a:stretch>
                        <a:fillRect/>
                      </a:stretch>
                    </p:blipFill>
                    <p:spPr>
                      <a:xfrm>
                        <a:off x="971550" y="2205038"/>
                        <a:ext cx="3487738" cy="2419350"/>
                      </a:xfrm>
                      <a:prstGeom prst="rect">
                        <a:avLst/>
                      </a:prstGeom>
                      <a:noFill/>
                      <a:ln w="38100">
                        <a:noFill/>
                        <a:miter/>
                      </a:ln>
                    </p:spPr>
                  </p:pic>
                </p:oleObj>
              </mc:Fallback>
            </mc:AlternateContent>
          </a:graphicData>
        </a:graphic>
      </p:graphicFrame>
      <p:sp>
        <p:nvSpPr>
          <p:cNvPr id="59422"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7.5.1.1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着色方法</a:t>
            </a:r>
            <a:r>
              <a:rPr lang="en-US" altLang="zh-CN" sz="2800" b="1" dirty="0">
                <a:latin typeface="Times New Roman" panose="02020603050405020304" pitchFamily="18" charset="0"/>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宋体" panose="02010600030101010101" pitchFamily="2" charset="-122"/>
              </a:rPr>
              <a:t>双线性光强插值</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3"/>
          <p:cNvSpPr>
            <a:spLocks noGrp="1"/>
          </p:cNvSpPr>
          <p:nvPr>
            <p:ph idx="1"/>
          </p:nvPr>
        </p:nvSpPr>
        <p:spPr/>
        <p:txBody>
          <a:bodyPr vert="horz" wrap="square" lIns="91440" tIns="45720" rIns="91440" bIns="45720" anchor="t" anchorCtr="0"/>
          <a:p>
            <a:pPr>
              <a:spcBef>
                <a:spcPts val="600"/>
              </a:spcBef>
            </a:pPr>
            <a:r>
              <a:rPr lang="en-US" altLang="zh-CN" sz="2600" dirty="0">
                <a:latin typeface="华文楷体" panose="02010600040101010101" pitchFamily="2" charset="-122"/>
                <a:ea typeface="华文楷体" panose="02010600040101010101" pitchFamily="2" charset="-122"/>
              </a:rPr>
              <a:t>4</a:t>
            </a:r>
            <a:r>
              <a:rPr lang="zh-CN" altLang="en-US" sz="2600" dirty="0">
                <a:latin typeface="华文楷体" panose="02010600040101010101" pitchFamily="2" charset="-122"/>
                <a:ea typeface="华文楷体" panose="02010600040101010101" pitchFamily="2" charset="-122"/>
              </a:rPr>
              <a:t>.光强插值</a:t>
            </a:r>
            <a:endParaRPr lang="zh-CN" altLang="en-US" sz="2600" dirty="0">
              <a:latin typeface="华文楷体" panose="02010600040101010101" pitchFamily="2" charset="-122"/>
              <a:ea typeface="华文楷体" panose="02010600040101010101" pitchFamily="2" charset="-122"/>
            </a:endParaRPr>
          </a:p>
          <a:p>
            <a:pPr lvl="1" algn="just">
              <a:spcBef>
                <a:spcPts val="600"/>
              </a:spcBef>
            </a:pPr>
            <a:r>
              <a:rPr lang="zh-CN" altLang="en-US" sz="2600" dirty="0">
                <a:latin typeface="华文楷体" panose="02010600040101010101" pitchFamily="2" charset="-122"/>
                <a:ea typeface="华文楷体" panose="02010600040101010101" pitchFamily="2" charset="-122"/>
              </a:rPr>
              <a:t>增量方式计算新点光强</a:t>
            </a:r>
            <a:endParaRPr lang="en-US" altLang="zh-CN" sz="2600" dirty="0">
              <a:latin typeface="华文楷体" panose="02010600040101010101" pitchFamily="2" charset="-122"/>
              <a:ea typeface="华文楷体" panose="02010600040101010101" pitchFamily="2" charset="-122"/>
            </a:endParaRPr>
          </a:p>
        </p:txBody>
      </p:sp>
      <p:grpSp>
        <p:nvGrpSpPr>
          <p:cNvPr id="60418" name="Group 7"/>
          <p:cNvGrpSpPr>
            <a:grpSpLocks noChangeAspect="1"/>
          </p:cNvGrpSpPr>
          <p:nvPr/>
        </p:nvGrpSpPr>
        <p:grpSpPr>
          <a:xfrm>
            <a:off x="4343400" y="1828800"/>
            <a:ext cx="4537075" cy="2449513"/>
            <a:chOff x="4283" y="9412"/>
            <a:chExt cx="4200" cy="3504"/>
          </a:xfrm>
        </p:grpSpPr>
        <p:sp>
          <p:nvSpPr>
            <p:cNvPr id="60419" name="AutoShape 8"/>
            <p:cNvSpPr>
              <a:spLocks noChangeAspect="1"/>
            </p:cNvSpPr>
            <p:nvPr/>
          </p:nvSpPr>
          <p:spPr>
            <a:xfrm>
              <a:off x="4283" y="9412"/>
              <a:ext cx="4200" cy="3504"/>
            </a:xfrm>
            <a:prstGeom prst="rect">
              <a:avLst/>
            </a:prstGeom>
            <a:noFill/>
            <a:ln w="9525">
              <a:noFill/>
            </a:ln>
          </p:spPr>
          <p:txBody>
            <a:bodyPr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20" name="Line 9"/>
            <p:cNvSpPr/>
            <p:nvPr/>
          </p:nvSpPr>
          <p:spPr>
            <a:xfrm flipH="1">
              <a:off x="5186" y="9815"/>
              <a:ext cx="1260" cy="1260"/>
            </a:xfrm>
            <a:prstGeom prst="line">
              <a:avLst/>
            </a:prstGeom>
            <a:ln w="9525" cap="flat" cmpd="sng">
              <a:solidFill>
                <a:srgbClr val="000000"/>
              </a:solidFill>
              <a:prstDash val="solid"/>
              <a:round/>
              <a:headEnd type="none" w="med" len="med"/>
              <a:tailEnd type="none" w="med" len="med"/>
            </a:ln>
          </p:spPr>
        </p:sp>
        <p:sp>
          <p:nvSpPr>
            <p:cNvPr id="60421" name="Line 10"/>
            <p:cNvSpPr/>
            <p:nvPr/>
          </p:nvSpPr>
          <p:spPr>
            <a:xfrm>
              <a:off x="6446" y="9784"/>
              <a:ext cx="1554" cy="1554"/>
            </a:xfrm>
            <a:prstGeom prst="line">
              <a:avLst/>
            </a:prstGeom>
            <a:ln w="9525" cap="flat" cmpd="sng">
              <a:solidFill>
                <a:srgbClr val="000000"/>
              </a:solidFill>
              <a:prstDash val="solid"/>
              <a:round/>
              <a:headEnd type="none" w="med" len="med"/>
              <a:tailEnd type="none" w="med" len="med"/>
            </a:ln>
          </p:spPr>
        </p:sp>
        <p:sp>
          <p:nvSpPr>
            <p:cNvPr id="60422" name="Line 11"/>
            <p:cNvSpPr/>
            <p:nvPr/>
          </p:nvSpPr>
          <p:spPr>
            <a:xfrm flipH="1">
              <a:off x="6341" y="11334"/>
              <a:ext cx="1659" cy="1395"/>
            </a:xfrm>
            <a:prstGeom prst="line">
              <a:avLst/>
            </a:prstGeom>
            <a:ln w="9525" cap="flat" cmpd="sng">
              <a:solidFill>
                <a:srgbClr val="000000"/>
              </a:solidFill>
              <a:prstDash val="solid"/>
              <a:round/>
              <a:headEnd type="none" w="med" len="med"/>
              <a:tailEnd type="none" w="med" len="med"/>
            </a:ln>
          </p:spPr>
        </p:sp>
        <p:sp>
          <p:nvSpPr>
            <p:cNvPr id="60423" name="Line 12"/>
            <p:cNvSpPr/>
            <p:nvPr/>
          </p:nvSpPr>
          <p:spPr>
            <a:xfrm flipH="1" flipV="1">
              <a:off x="5186" y="11055"/>
              <a:ext cx="1155" cy="1674"/>
            </a:xfrm>
            <a:prstGeom prst="line">
              <a:avLst/>
            </a:prstGeom>
            <a:ln w="9525" cap="flat" cmpd="sng">
              <a:solidFill>
                <a:srgbClr val="000000"/>
              </a:solidFill>
              <a:prstDash val="solid"/>
              <a:round/>
              <a:headEnd type="none" w="med" len="med"/>
              <a:tailEnd type="none" w="med" len="med"/>
            </a:ln>
          </p:spPr>
        </p:sp>
        <p:sp>
          <p:nvSpPr>
            <p:cNvPr id="60424" name="Line 13"/>
            <p:cNvSpPr/>
            <p:nvPr/>
          </p:nvSpPr>
          <p:spPr>
            <a:xfrm>
              <a:off x="4409" y="10403"/>
              <a:ext cx="3969" cy="0"/>
            </a:xfrm>
            <a:prstGeom prst="line">
              <a:avLst/>
            </a:prstGeom>
            <a:ln w="12700" cap="flat" cmpd="sng">
              <a:solidFill>
                <a:srgbClr val="000000"/>
              </a:solidFill>
              <a:prstDash val="solid"/>
              <a:round/>
              <a:headEnd type="none" w="med" len="med"/>
              <a:tailEnd type="stealth" w="sm" len="lg"/>
            </a:ln>
          </p:spPr>
        </p:sp>
        <p:sp>
          <p:nvSpPr>
            <p:cNvPr id="60425" name="Rectangle 14"/>
            <p:cNvSpPr/>
            <p:nvPr/>
          </p:nvSpPr>
          <p:spPr>
            <a:xfrm>
              <a:off x="6257" y="9475"/>
              <a:ext cx="100"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1</a:t>
              </a:r>
              <a:endParaRPr lang="en-US" altLang="zh-CN" sz="1400" dirty="0">
                <a:latin typeface="微软雅黑" panose="020B0503020204020204" charset="-122"/>
                <a:ea typeface="微软雅黑" panose="020B0503020204020204" charset="-122"/>
              </a:endParaRPr>
            </a:p>
          </p:txBody>
        </p:sp>
        <p:sp>
          <p:nvSpPr>
            <p:cNvPr id="60426" name="Rectangle 15"/>
            <p:cNvSpPr/>
            <p:nvPr/>
          </p:nvSpPr>
          <p:spPr>
            <a:xfrm>
              <a:off x="7097" y="10063"/>
              <a:ext cx="100"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b</a:t>
              </a:r>
              <a:endParaRPr lang="en-US" altLang="zh-CN" sz="1400" dirty="0">
                <a:latin typeface="微软雅黑" panose="020B0503020204020204" charset="-122"/>
                <a:ea typeface="微软雅黑" panose="020B0503020204020204" charset="-122"/>
              </a:endParaRPr>
            </a:p>
          </p:txBody>
        </p:sp>
        <p:sp>
          <p:nvSpPr>
            <p:cNvPr id="60427" name="Rectangle 16"/>
            <p:cNvSpPr/>
            <p:nvPr/>
          </p:nvSpPr>
          <p:spPr>
            <a:xfrm>
              <a:off x="5690" y="10063"/>
              <a:ext cx="95"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a</a:t>
              </a:r>
              <a:endParaRPr lang="en-US" altLang="zh-CN" sz="1400" dirty="0">
                <a:latin typeface="微软雅黑" panose="020B0503020204020204" charset="-122"/>
                <a:ea typeface="微软雅黑" panose="020B0503020204020204" charset="-122"/>
              </a:endParaRPr>
            </a:p>
          </p:txBody>
        </p:sp>
        <p:sp>
          <p:nvSpPr>
            <p:cNvPr id="60428" name="Rectangle 17"/>
            <p:cNvSpPr/>
            <p:nvPr/>
          </p:nvSpPr>
          <p:spPr>
            <a:xfrm>
              <a:off x="4976" y="10900"/>
              <a:ext cx="100" cy="312"/>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2</a:t>
              </a:r>
              <a:endParaRPr lang="en-US" altLang="zh-CN" sz="1400" dirty="0">
                <a:latin typeface="微软雅黑" panose="020B0503020204020204" charset="-122"/>
                <a:ea typeface="微软雅黑" panose="020B0503020204020204" charset="-122"/>
              </a:endParaRPr>
            </a:p>
          </p:txBody>
        </p:sp>
        <p:sp>
          <p:nvSpPr>
            <p:cNvPr id="60429" name="Rectangle 18"/>
            <p:cNvSpPr/>
            <p:nvPr/>
          </p:nvSpPr>
          <p:spPr>
            <a:xfrm>
              <a:off x="8041" y="11148"/>
              <a:ext cx="121"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4</a:t>
              </a:r>
              <a:endParaRPr lang="en-US" altLang="zh-CN" sz="1400" dirty="0">
                <a:latin typeface="微软雅黑" panose="020B0503020204020204" charset="-122"/>
                <a:ea typeface="微软雅黑" panose="020B0503020204020204" charset="-122"/>
              </a:endParaRPr>
            </a:p>
          </p:txBody>
        </p:sp>
        <p:sp>
          <p:nvSpPr>
            <p:cNvPr id="60430" name="Rectangle 19"/>
            <p:cNvSpPr/>
            <p:nvPr/>
          </p:nvSpPr>
          <p:spPr>
            <a:xfrm>
              <a:off x="6278" y="12326"/>
              <a:ext cx="100"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3</a:t>
              </a:r>
              <a:endParaRPr lang="en-US" altLang="zh-CN" sz="1400" dirty="0">
                <a:latin typeface="微软雅黑" panose="020B0503020204020204" charset="-122"/>
                <a:ea typeface="微软雅黑" panose="020B0503020204020204" charset="-122"/>
              </a:endParaRPr>
            </a:p>
          </p:txBody>
        </p:sp>
        <p:sp>
          <p:nvSpPr>
            <p:cNvPr id="60431" name="Rectangle 20"/>
            <p:cNvSpPr/>
            <p:nvPr/>
          </p:nvSpPr>
          <p:spPr>
            <a:xfrm>
              <a:off x="7727" y="10528"/>
              <a:ext cx="630" cy="311"/>
            </a:xfrm>
            <a:prstGeom prst="rect">
              <a:avLst/>
            </a:prstGeom>
            <a:solidFill>
              <a:srgbClr val="FFFFFF"/>
            </a:solidFill>
            <a:ln w="9525">
              <a:noFill/>
            </a:ln>
          </p:spPr>
          <p:txBody>
            <a:bodyPr lIns="0" tIns="0" rIns="0" bIns="0" anchor="t" anchorCtr="0"/>
            <a:p>
              <a:pPr algn="just">
                <a:spcBef>
                  <a:spcPct val="0"/>
                </a:spcBef>
                <a:spcAft>
                  <a:spcPct val="0"/>
                </a:spcAft>
                <a:buFontTx/>
              </a:pPr>
              <a:r>
                <a:rPr lang="zh-CN" altLang="en-US" sz="1400" dirty="0">
                  <a:latin typeface="微软雅黑" panose="020B0503020204020204" charset="-122"/>
                  <a:ea typeface="微软雅黑" panose="020B0503020204020204" charset="-122"/>
                </a:rPr>
                <a:t>扫描线</a:t>
              </a:r>
              <a:endParaRPr lang="zh-CN" altLang="en-US" sz="1400" dirty="0">
                <a:latin typeface="微软雅黑" panose="020B0503020204020204" charset="-122"/>
                <a:ea typeface="微软雅黑" panose="020B0503020204020204" charset="-122"/>
              </a:endParaRPr>
            </a:p>
          </p:txBody>
        </p:sp>
        <p:sp>
          <p:nvSpPr>
            <p:cNvPr id="60432" name="Line 21"/>
            <p:cNvSpPr/>
            <p:nvPr/>
          </p:nvSpPr>
          <p:spPr>
            <a:xfrm>
              <a:off x="4766" y="12729"/>
              <a:ext cx="756" cy="1"/>
            </a:xfrm>
            <a:prstGeom prst="line">
              <a:avLst/>
            </a:prstGeom>
            <a:ln w="12700" cap="flat" cmpd="sng">
              <a:solidFill>
                <a:srgbClr val="000000"/>
              </a:solidFill>
              <a:prstDash val="solid"/>
              <a:round/>
              <a:headEnd type="none" w="med" len="med"/>
              <a:tailEnd type="stealth" w="sm" len="lg"/>
            </a:ln>
          </p:spPr>
        </p:sp>
        <p:sp>
          <p:nvSpPr>
            <p:cNvPr id="60433" name="Line 22"/>
            <p:cNvSpPr/>
            <p:nvPr/>
          </p:nvSpPr>
          <p:spPr>
            <a:xfrm flipV="1">
              <a:off x="4766" y="11923"/>
              <a:ext cx="0" cy="806"/>
            </a:xfrm>
            <a:prstGeom prst="line">
              <a:avLst/>
            </a:prstGeom>
            <a:ln w="12700" cap="flat" cmpd="sng">
              <a:solidFill>
                <a:srgbClr val="000000"/>
              </a:solidFill>
              <a:prstDash val="solid"/>
              <a:round/>
              <a:headEnd type="none" w="med" len="med"/>
              <a:tailEnd type="stealth" w="sm" len="lg"/>
            </a:ln>
          </p:spPr>
        </p:sp>
        <p:sp>
          <p:nvSpPr>
            <p:cNvPr id="60434" name="Rectangle 23"/>
            <p:cNvSpPr/>
            <p:nvPr/>
          </p:nvSpPr>
          <p:spPr>
            <a:xfrm>
              <a:off x="4577" y="11861"/>
              <a:ext cx="109"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Y</a:t>
              </a:r>
              <a:endParaRPr lang="en-US" altLang="zh-CN" sz="1400" dirty="0">
                <a:latin typeface="微软雅黑" panose="020B0503020204020204" charset="-122"/>
                <a:ea typeface="微软雅黑" panose="020B0503020204020204" charset="-122"/>
              </a:endParaRPr>
            </a:p>
          </p:txBody>
        </p:sp>
        <p:sp>
          <p:nvSpPr>
            <p:cNvPr id="60435" name="Rectangle 24"/>
            <p:cNvSpPr/>
            <p:nvPr/>
          </p:nvSpPr>
          <p:spPr>
            <a:xfrm>
              <a:off x="5522" y="12574"/>
              <a:ext cx="109"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X</a:t>
              </a:r>
              <a:endParaRPr lang="en-US" altLang="zh-CN" sz="1400" dirty="0">
                <a:latin typeface="微软雅黑" panose="020B0503020204020204" charset="-122"/>
                <a:ea typeface="微软雅黑" panose="020B0503020204020204" charset="-122"/>
              </a:endParaRPr>
            </a:p>
          </p:txBody>
        </p:sp>
        <p:sp>
          <p:nvSpPr>
            <p:cNvPr id="60436" name="Rectangle 25"/>
            <p:cNvSpPr/>
            <p:nvPr/>
          </p:nvSpPr>
          <p:spPr>
            <a:xfrm>
              <a:off x="4619" y="12605"/>
              <a:ext cx="109" cy="311"/>
            </a:xfrm>
            <a:prstGeom prst="rect">
              <a:avLst/>
            </a:prstGeom>
            <a:solidFill>
              <a:srgbClr val="FFFFFF"/>
            </a:solidFill>
            <a:ln w="9525">
              <a:noFill/>
            </a:ln>
          </p:spPr>
          <p:txBody>
            <a:bodyPr wrap="none"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O</a:t>
              </a:r>
              <a:endParaRPr lang="en-US" altLang="zh-CN" sz="1400" dirty="0">
                <a:latin typeface="微软雅黑" panose="020B0503020204020204" charset="-122"/>
                <a:ea typeface="微软雅黑" panose="020B0503020204020204" charset="-122"/>
              </a:endParaRPr>
            </a:p>
          </p:txBody>
        </p:sp>
        <p:sp>
          <p:nvSpPr>
            <p:cNvPr id="60437" name="Rectangle 26"/>
            <p:cNvSpPr/>
            <p:nvPr/>
          </p:nvSpPr>
          <p:spPr>
            <a:xfrm>
              <a:off x="6446" y="10466"/>
              <a:ext cx="189" cy="311"/>
            </a:xfrm>
            <a:prstGeom prst="rect">
              <a:avLst/>
            </a:prstGeom>
            <a:solidFill>
              <a:srgbClr val="FFFFFF"/>
            </a:solidFill>
            <a:ln w="9525">
              <a:noFill/>
            </a:ln>
          </p:spPr>
          <p:txBody>
            <a:bodyPr lIns="0" tIns="0" rIns="0" bIns="0" anchor="t" anchorCtr="0"/>
            <a:p>
              <a:pPr algn="just">
                <a:spcBef>
                  <a:spcPct val="0"/>
                </a:spcBef>
                <a:spcAft>
                  <a:spcPct val="0"/>
                </a:spcAft>
                <a:buFontTx/>
              </a:pPr>
              <a:r>
                <a:rPr lang="en-US" altLang="zh-CN" sz="1400" dirty="0">
                  <a:latin typeface="微软雅黑" panose="020B0503020204020204" charset="-122"/>
                  <a:ea typeface="微软雅黑" panose="020B0503020204020204" charset="-122"/>
                </a:rPr>
                <a:t>I</a:t>
              </a:r>
              <a:r>
                <a:rPr lang="en-US" altLang="zh-CN" sz="1400" baseline="-25000" dirty="0">
                  <a:latin typeface="微软雅黑" panose="020B0503020204020204" charset="-122"/>
                  <a:ea typeface="微软雅黑" panose="020B0503020204020204" charset="-122"/>
                </a:rPr>
                <a:t>s</a:t>
              </a:r>
              <a:endParaRPr lang="en-US" altLang="zh-CN" sz="1400" dirty="0">
                <a:latin typeface="微软雅黑" panose="020B0503020204020204" charset="-122"/>
                <a:ea typeface="微软雅黑" panose="020B0503020204020204" charset="-122"/>
              </a:endParaRPr>
            </a:p>
          </p:txBody>
        </p:sp>
        <p:sp>
          <p:nvSpPr>
            <p:cNvPr id="60438" name="Oval 27"/>
            <p:cNvSpPr/>
            <p:nvPr/>
          </p:nvSpPr>
          <p:spPr>
            <a:xfrm>
              <a:off x="6299" y="12676"/>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39" name="Oval 28"/>
            <p:cNvSpPr/>
            <p:nvPr/>
          </p:nvSpPr>
          <p:spPr>
            <a:xfrm>
              <a:off x="5165" y="11024"/>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40" name="Oval 29"/>
            <p:cNvSpPr/>
            <p:nvPr/>
          </p:nvSpPr>
          <p:spPr>
            <a:xfrm>
              <a:off x="6425" y="9753"/>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41" name="Oval 30"/>
            <p:cNvSpPr/>
            <p:nvPr/>
          </p:nvSpPr>
          <p:spPr>
            <a:xfrm>
              <a:off x="7013"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42" name="Oval 31"/>
            <p:cNvSpPr/>
            <p:nvPr/>
          </p:nvSpPr>
          <p:spPr>
            <a:xfrm>
              <a:off x="5816"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43" name="Oval 32"/>
            <p:cNvSpPr/>
            <p:nvPr/>
          </p:nvSpPr>
          <p:spPr>
            <a:xfrm>
              <a:off x="7958" y="11303"/>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0444" name="Oval 33"/>
            <p:cNvSpPr/>
            <p:nvPr/>
          </p:nvSpPr>
          <p:spPr>
            <a:xfrm>
              <a:off x="6383"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grpSp>
      <p:graphicFrame>
        <p:nvGraphicFramePr>
          <p:cNvPr id="60445" name="Object 1024"/>
          <p:cNvGraphicFramePr>
            <a:graphicFrameLocks noChangeAspect="1"/>
          </p:cNvGraphicFramePr>
          <p:nvPr/>
        </p:nvGraphicFramePr>
        <p:xfrm>
          <a:off x="685800" y="3276600"/>
          <a:ext cx="4122738" cy="3046413"/>
        </p:xfrm>
        <a:graphic>
          <a:graphicData uri="http://schemas.openxmlformats.org/presentationml/2006/ole">
            <mc:AlternateContent xmlns:mc="http://schemas.openxmlformats.org/markup-compatibility/2006">
              <mc:Choice xmlns:v="urn:schemas-microsoft-com:vml" Requires="v">
                <p:oleObj spid="_x0000_s3085" name="" r:id="rId1" imgW="1473200" imgH="1422400" progId="Equation.3">
                  <p:embed/>
                </p:oleObj>
              </mc:Choice>
              <mc:Fallback>
                <p:oleObj name="" r:id="rId1" imgW="1473200" imgH="1422400" progId="Equation.3">
                  <p:embed/>
                  <p:pic>
                    <p:nvPicPr>
                      <p:cNvPr id="0" name="图片 3084"/>
                      <p:cNvPicPr/>
                      <p:nvPr/>
                    </p:nvPicPr>
                    <p:blipFill>
                      <a:blip r:embed="rId2"/>
                      <a:stretch>
                        <a:fillRect/>
                      </a:stretch>
                    </p:blipFill>
                    <p:spPr>
                      <a:xfrm>
                        <a:off x="685800" y="3276600"/>
                        <a:ext cx="4122738" cy="3046413"/>
                      </a:xfrm>
                      <a:prstGeom prst="rect">
                        <a:avLst/>
                      </a:prstGeom>
                      <a:noFill/>
                      <a:ln w="38100">
                        <a:noFill/>
                        <a:miter/>
                      </a:ln>
                    </p:spPr>
                  </p:pic>
                </p:oleObj>
              </mc:Fallback>
            </mc:AlternateContent>
          </a:graphicData>
        </a:graphic>
      </p:graphicFrame>
      <p:graphicFrame>
        <p:nvGraphicFramePr>
          <p:cNvPr id="60446" name="Object 3"/>
          <p:cNvGraphicFramePr>
            <a:graphicFrameLocks noChangeAspect="1"/>
          </p:cNvGraphicFramePr>
          <p:nvPr/>
        </p:nvGraphicFramePr>
        <p:xfrm>
          <a:off x="5257800" y="4773613"/>
          <a:ext cx="3340100" cy="1550987"/>
        </p:xfrm>
        <a:graphic>
          <a:graphicData uri="http://schemas.openxmlformats.org/presentationml/2006/ole">
            <mc:AlternateContent xmlns:mc="http://schemas.openxmlformats.org/markup-compatibility/2006">
              <mc:Choice xmlns:v="urn:schemas-microsoft-com:vml" Requires="v">
                <p:oleObj spid="_x0000_s3086" name="" r:id="rId3" imgW="1193800" imgH="723900" progId="Equation.3">
                  <p:embed/>
                </p:oleObj>
              </mc:Choice>
              <mc:Fallback>
                <p:oleObj name="" r:id="rId3" imgW="1193800" imgH="723900" progId="Equation.3">
                  <p:embed/>
                  <p:pic>
                    <p:nvPicPr>
                      <p:cNvPr id="0" name="图片 3085"/>
                      <p:cNvPicPr/>
                      <p:nvPr/>
                    </p:nvPicPr>
                    <p:blipFill>
                      <a:blip r:embed="rId4"/>
                      <a:stretch>
                        <a:fillRect/>
                      </a:stretch>
                    </p:blipFill>
                    <p:spPr>
                      <a:xfrm>
                        <a:off x="5257800" y="4773613"/>
                        <a:ext cx="3340100" cy="1550987"/>
                      </a:xfrm>
                      <a:prstGeom prst="rect">
                        <a:avLst/>
                      </a:prstGeom>
                      <a:noFill/>
                      <a:ln w="38100">
                        <a:noFill/>
                        <a:miter/>
                      </a:ln>
                    </p:spPr>
                  </p:pic>
                </p:oleObj>
              </mc:Fallback>
            </mc:AlternateContent>
          </a:graphicData>
        </a:graphic>
      </p:graphicFrame>
      <p:sp>
        <p:nvSpPr>
          <p:cNvPr id="60447"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7.5.1.1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着色方法</a:t>
            </a:r>
            <a:r>
              <a:rPr lang="en-US" altLang="zh-CN" sz="2800" b="1" dirty="0">
                <a:latin typeface="Times New Roman" panose="02020603050405020304" pitchFamily="18" charset="0"/>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宋体" panose="02010600030101010101" pitchFamily="2" charset="-122"/>
              </a:rPr>
              <a:t>双线性光强插值</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idx="1"/>
          </p:nvPr>
        </p:nvSpPr>
        <p:spPr>
          <a:xfrm>
            <a:off x="190500" y="1208088"/>
            <a:ext cx="8472488" cy="4427538"/>
          </a:xfrm>
        </p:spPr>
        <p:txBody>
          <a:bodyPr vert="horz" wrap="square" lIns="91440" tIns="45720" rIns="91440" bIns="45720" numCol="1" anchor="t" anchorCtr="0" compatLnSpc="1"/>
          <a:lstStyle/>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优点</a:t>
            </a:r>
            <a:r>
              <a:rPr kumimoji="0" lang="zh-CN" altLang="en-US" sz="240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en-US" sz="240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算法</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简单，计算量小，多边形之间明暗度连续，多边形内部颜色不单一</a:t>
            </a:r>
            <a:endParaRPr kumimoji="0" lang="en-US" altLang="zh-CN" sz="28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缺点：</a:t>
            </a: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10000"/>
              </a:lnSpc>
              <a:spcBef>
                <a:spcPts val="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只能保证在多边形边界两侧光强连续性，不能保证其变化的连续性(一阶导数不连续)，存在明显马赫带效应。</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10000"/>
              </a:lnSpc>
              <a:spcBef>
                <a:spcPts val="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将相邻多边形法矢量的平均值作为顶点的法矢量，可能导致某个四边形四个顶点处的光亮度相同，从而导致多边形内各点光亮度为常数。</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10000"/>
              </a:lnSpc>
              <a:spcBef>
                <a:spcPts val="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只考虑漫反射，丢失高光区域</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0005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0005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 改进策略：</a:t>
            </a:r>
            <a:r>
              <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Phong</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提出双线性</a:t>
            </a:r>
            <a:r>
              <a:rPr kumimoji="0" lang="zh-CN" altLang="en-US" sz="2400" i="0" u="none" strike="noStrike" kern="1200" cap="none" spc="0" normalizeH="0" baseline="0" noProof="1">
                <a:ln>
                  <a:noFill/>
                </a:ln>
                <a:solidFill>
                  <a:srgbClr val="0000CC"/>
                </a:solidFill>
                <a:effectLst/>
                <a:uLnTx/>
                <a:uFillTx/>
                <a:latin typeface="楷体" panose="02010609060101010101" pitchFamily="49" charset="-122"/>
                <a:ea typeface="楷体" panose="02010609060101010101" pitchFamily="49" charset="-122"/>
                <a:cs typeface="+mn-cs"/>
              </a:rPr>
              <a:t>法向量</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插值，以时间为代价，解决高光问题</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61442" name="Picture 2"/>
          <p:cNvPicPr>
            <a:picLocks noChangeAspect="1"/>
          </p:cNvPicPr>
          <p:nvPr/>
        </p:nvPicPr>
        <p:blipFill>
          <a:blip r:embed="rId1"/>
          <a:stretch>
            <a:fillRect/>
          </a:stretch>
        </p:blipFill>
        <p:spPr>
          <a:xfrm>
            <a:off x="5003800" y="4348163"/>
            <a:ext cx="4127500" cy="1203325"/>
          </a:xfrm>
          <a:prstGeom prst="rect">
            <a:avLst/>
          </a:prstGeom>
          <a:noFill/>
          <a:ln w="9525">
            <a:noFill/>
          </a:ln>
        </p:spPr>
      </p:pic>
      <p:grpSp>
        <p:nvGrpSpPr>
          <p:cNvPr id="61443" name="Group 4"/>
          <p:cNvGrpSpPr>
            <a:grpSpLocks noChangeAspect="1"/>
          </p:cNvGrpSpPr>
          <p:nvPr/>
        </p:nvGrpSpPr>
        <p:grpSpPr>
          <a:xfrm>
            <a:off x="3348038" y="4691063"/>
            <a:ext cx="1258887" cy="1150937"/>
            <a:chOff x="3753" y="7066"/>
            <a:chExt cx="3087" cy="2635"/>
          </a:xfrm>
        </p:grpSpPr>
        <p:sp>
          <p:nvSpPr>
            <p:cNvPr id="61444" name="AutoShape 5"/>
            <p:cNvSpPr>
              <a:spLocks noChangeAspect="1"/>
            </p:cNvSpPr>
            <p:nvPr/>
          </p:nvSpPr>
          <p:spPr>
            <a:xfrm>
              <a:off x="3753" y="7066"/>
              <a:ext cx="3087" cy="2635"/>
            </a:xfrm>
            <a:prstGeom prst="rect">
              <a:avLst/>
            </a:prstGeom>
            <a:noFill/>
            <a:ln w="9525">
              <a:noFill/>
            </a:ln>
          </p:spPr>
          <p:txBody>
            <a:bodyPr anchor="t" anchorCtr="0"/>
            <a:p>
              <a:pPr>
                <a:spcBef>
                  <a:spcPct val="0"/>
                </a:spcBef>
                <a:spcAft>
                  <a:spcPct val="0"/>
                </a:spcAft>
                <a:buFontTx/>
              </a:pPr>
              <a:endParaRPr lang="zh-CN" altLang="en-US" sz="1800" dirty="0">
                <a:latin typeface="微软雅黑" panose="020B0503020204020204" charset="-122"/>
                <a:ea typeface="微软雅黑" panose="020B0503020204020204" charset="-122"/>
              </a:endParaRPr>
            </a:p>
          </p:txBody>
        </p:sp>
        <p:sp>
          <p:nvSpPr>
            <p:cNvPr id="61445" name="Line 6"/>
            <p:cNvSpPr/>
            <p:nvPr/>
          </p:nvSpPr>
          <p:spPr>
            <a:xfrm flipV="1">
              <a:off x="4110" y="7810"/>
              <a:ext cx="798" cy="589"/>
            </a:xfrm>
            <a:prstGeom prst="line">
              <a:avLst/>
            </a:prstGeom>
            <a:ln w="9525" cap="flat" cmpd="sng">
              <a:solidFill>
                <a:srgbClr val="000000"/>
              </a:solidFill>
              <a:prstDash val="solid"/>
              <a:round/>
              <a:headEnd type="none" w="med" len="med"/>
              <a:tailEnd type="none" w="med" len="med"/>
            </a:ln>
          </p:spPr>
        </p:sp>
        <p:sp>
          <p:nvSpPr>
            <p:cNvPr id="61446" name="Line 7"/>
            <p:cNvSpPr/>
            <p:nvPr/>
          </p:nvSpPr>
          <p:spPr>
            <a:xfrm>
              <a:off x="4908" y="7810"/>
              <a:ext cx="735" cy="558"/>
            </a:xfrm>
            <a:prstGeom prst="line">
              <a:avLst/>
            </a:prstGeom>
            <a:ln w="9525" cap="flat" cmpd="sng">
              <a:solidFill>
                <a:srgbClr val="000000"/>
              </a:solidFill>
              <a:prstDash val="solid"/>
              <a:round/>
              <a:headEnd type="none" w="med" len="med"/>
              <a:tailEnd type="none" w="med" len="med"/>
            </a:ln>
          </p:spPr>
        </p:sp>
        <p:sp>
          <p:nvSpPr>
            <p:cNvPr id="61447" name="Line 8"/>
            <p:cNvSpPr/>
            <p:nvPr/>
          </p:nvSpPr>
          <p:spPr>
            <a:xfrm flipV="1">
              <a:off x="5643" y="7686"/>
              <a:ext cx="819" cy="682"/>
            </a:xfrm>
            <a:prstGeom prst="line">
              <a:avLst/>
            </a:prstGeom>
            <a:ln w="9525" cap="flat" cmpd="sng">
              <a:solidFill>
                <a:srgbClr val="000000"/>
              </a:solidFill>
              <a:prstDash val="solid"/>
              <a:round/>
              <a:headEnd type="none" w="med" len="med"/>
              <a:tailEnd type="none" w="med" len="med"/>
            </a:ln>
          </p:spPr>
        </p:sp>
        <p:sp>
          <p:nvSpPr>
            <p:cNvPr id="61448" name="Line 9"/>
            <p:cNvSpPr/>
            <p:nvPr/>
          </p:nvSpPr>
          <p:spPr>
            <a:xfrm>
              <a:off x="4110" y="8399"/>
              <a:ext cx="0" cy="1271"/>
            </a:xfrm>
            <a:prstGeom prst="line">
              <a:avLst/>
            </a:prstGeom>
            <a:ln w="9525" cap="flat" cmpd="sng">
              <a:solidFill>
                <a:srgbClr val="000000"/>
              </a:solidFill>
              <a:prstDash val="solid"/>
              <a:round/>
              <a:headEnd type="none" w="med" len="med"/>
              <a:tailEnd type="none" w="med" len="med"/>
            </a:ln>
          </p:spPr>
        </p:sp>
        <p:sp>
          <p:nvSpPr>
            <p:cNvPr id="61449" name="Line 10"/>
            <p:cNvSpPr/>
            <p:nvPr/>
          </p:nvSpPr>
          <p:spPr>
            <a:xfrm>
              <a:off x="4908" y="7810"/>
              <a:ext cx="1" cy="1302"/>
            </a:xfrm>
            <a:prstGeom prst="line">
              <a:avLst/>
            </a:prstGeom>
            <a:ln w="9525" cap="flat" cmpd="sng">
              <a:solidFill>
                <a:srgbClr val="000000"/>
              </a:solidFill>
              <a:prstDash val="solid"/>
              <a:round/>
              <a:headEnd type="none" w="med" len="med"/>
              <a:tailEnd type="none" w="med" len="med"/>
            </a:ln>
          </p:spPr>
        </p:sp>
        <p:sp>
          <p:nvSpPr>
            <p:cNvPr id="61450" name="Line 11"/>
            <p:cNvSpPr/>
            <p:nvPr/>
          </p:nvSpPr>
          <p:spPr>
            <a:xfrm>
              <a:off x="5643" y="8368"/>
              <a:ext cx="1" cy="1302"/>
            </a:xfrm>
            <a:prstGeom prst="line">
              <a:avLst/>
            </a:prstGeom>
            <a:ln w="9525" cap="flat" cmpd="sng">
              <a:solidFill>
                <a:srgbClr val="000000"/>
              </a:solidFill>
              <a:prstDash val="solid"/>
              <a:round/>
              <a:headEnd type="none" w="med" len="med"/>
              <a:tailEnd type="none" w="med" len="med"/>
            </a:ln>
          </p:spPr>
        </p:sp>
        <p:sp>
          <p:nvSpPr>
            <p:cNvPr id="61451" name="Line 12"/>
            <p:cNvSpPr/>
            <p:nvPr/>
          </p:nvSpPr>
          <p:spPr>
            <a:xfrm>
              <a:off x="6462" y="7686"/>
              <a:ext cx="1" cy="1302"/>
            </a:xfrm>
            <a:prstGeom prst="line">
              <a:avLst/>
            </a:prstGeom>
            <a:ln w="9525" cap="flat" cmpd="sng">
              <a:solidFill>
                <a:srgbClr val="000000"/>
              </a:solidFill>
              <a:prstDash val="solid"/>
              <a:round/>
              <a:headEnd type="none" w="med" len="med"/>
              <a:tailEnd type="none" w="med" len="med"/>
            </a:ln>
          </p:spPr>
        </p:sp>
        <p:sp>
          <p:nvSpPr>
            <p:cNvPr id="61452" name="Line 13"/>
            <p:cNvSpPr/>
            <p:nvPr/>
          </p:nvSpPr>
          <p:spPr>
            <a:xfrm flipV="1">
              <a:off x="4111" y="9112"/>
              <a:ext cx="798" cy="589"/>
            </a:xfrm>
            <a:prstGeom prst="line">
              <a:avLst/>
            </a:prstGeom>
            <a:ln w="9525" cap="flat" cmpd="sng">
              <a:solidFill>
                <a:srgbClr val="000000"/>
              </a:solidFill>
              <a:prstDash val="solid"/>
              <a:round/>
              <a:headEnd type="none" w="med" len="med"/>
              <a:tailEnd type="none" w="med" len="med"/>
            </a:ln>
          </p:spPr>
        </p:sp>
        <p:sp>
          <p:nvSpPr>
            <p:cNvPr id="61453" name="Line 14"/>
            <p:cNvSpPr/>
            <p:nvPr/>
          </p:nvSpPr>
          <p:spPr>
            <a:xfrm>
              <a:off x="4909" y="9112"/>
              <a:ext cx="735" cy="558"/>
            </a:xfrm>
            <a:prstGeom prst="line">
              <a:avLst/>
            </a:prstGeom>
            <a:ln w="9525" cap="flat" cmpd="sng">
              <a:solidFill>
                <a:srgbClr val="000000"/>
              </a:solidFill>
              <a:prstDash val="solid"/>
              <a:round/>
              <a:headEnd type="none" w="med" len="med"/>
              <a:tailEnd type="none" w="med" len="med"/>
            </a:ln>
          </p:spPr>
        </p:sp>
        <p:sp>
          <p:nvSpPr>
            <p:cNvPr id="61454" name="Line 15"/>
            <p:cNvSpPr/>
            <p:nvPr/>
          </p:nvSpPr>
          <p:spPr>
            <a:xfrm flipV="1">
              <a:off x="5644" y="8957"/>
              <a:ext cx="839" cy="713"/>
            </a:xfrm>
            <a:prstGeom prst="line">
              <a:avLst/>
            </a:prstGeom>
            <a:ln w="9525" cap="flat" cmpd="sng">
              <a:solidFill>
                <a:srgbClr val="000000"/>
              </a:solidFill>
              <a:prstDash val="solid"/>
              <a:round/>
              <a:headEnd type="none" w="med" len="med"/>
              <a:tailEnd type="none" w="med" len="med"/>
            </a:ln>
          </p:spPr>
        </p:sp>
        <p:sp>
          <p:nvSpPr>
            <p:cNvPr id="61455" name="Line 16"/>
            <p:cNvSpPr/>
            <p:nvPr/>
          </p:nvSpPr>
          <p:spPr>
            <a:xfrm flipH="1" flipV="1">
              <a:off x="4656" y="7190"/>
              <a:ext cx="252" cy="620"/>
            </a:xfrm>
            <a:prstGeom prst="line">
              <a:avLst/>
            </a:prstGeom>
            <a:ln w="9525" cap="flat" cmpd="sng">
              <a:solidFill>
                <a:srgbClr val="000000"/>
              </a:solidFill>
              <a:prstDash val="solid"/>
              <a:round/>
              <a:headEnd type="none" w="med" len="med"/>
              <a:tailEnd type="triangle" w="sm" len="lg"/>
            </a:ln>
          </p:spPr>
        </p:sp>
        <p:sp>
          <p:nvSpPr>
            <p:cNvPr id="61456" name="Line 17"/>
            <p:cNvSpPr/>
            <p:nvPr/>
          </p:nvSpPr>
          <p:spPr>
            <a:xfrm flipH="1" flipV="1">
              <a:off x="4656" y="8492"/>
              <a:ext cx="252" cy="620"/>
            </a:xfrm>
            <a:prstGeom prst="line">
              <a:avLst/>
            </a:prstGeom>
            <a:ln w="9525" cap="flat" cmpd="sng">
              <a:solidFill>
                <a:srgbClr val="000000"/>
              </a:solidFill>
              <a:prstDash val="solid"/>
              <a:round/>
              <a:headEnd type="none" w="med" len="med"/>
              <a:tailEnd type="triangle" w="sm" len="lg"/>
            </a:ln>
          </p:spPr>
        </p:sp>
        <p:sp>
          <p:nvSpPr>
            <p:cNvPr id="61457" name="Line 18"/>
            <p:cNvSpPr/>
            <p:nvPr/>
          </p:nvSpPr>
          <p:spPr>
            <a:xfrm flipH="1" flipV="1">
              <a:off x="5391" y="9019"/>
              <a:ext cx="252" cy="620"/>
            </a:xfrm>
            <a:prstGeom prst="line">
              <a:avLst/>
            </a:prstGeom>
            <a:ln w="9525" cap="flat" cmpd="sng">
              <a:solidFill>
                <a:srgbClr val="000000"/>
              </a:solidFill>
              <a:prstDash val="solid"/>
              <a:round/>
              <a:headEnd type="none" w="med" len="med"/>
              <a:tailEnd type="triangle" w="sm" len="lg"/>
            </a:ln>
          </p:spPr>
        </p:sp>
        <p:sp>
          <p:nvSpPr>
            <p:cNvPr id="61458" name="Line 19"/>
            <p:cNvSpPr/>
            <p:nvPr/>
          </p:nvSpPr>
          <p:spPr>
            <a:xfrm flipH="1" flipV="1">
              <a:off x="5391" y="7748"/>
              <a:ext cx="252" cy="620"/>
            </a:xfrm>
            <a:prstGeom prst="line">
              <a:avLst/>
            </a:prstGeom>
            <a:ln w="9525" cap="flat" cmpd="sng">
              <a:solidFill>
                <a:srgbClr val="000000"/>
              </a:solidFill>
              <a:prstDash val="solid"/>
              <a:round/>
              <a:headEnd type="none" w="med" len="med"/>
              <a:tailEnd type="triangle" w="sm" len="lg"/>
            </a:ln>
          </p:spPr>
        </p:sp>
        <p:sp>
          <p:nvSpPr>
            <p:cNvPr id="61459" name="Line 20"/>
            <p:cNvSpPr/>
            <p:nvPr/>
          </p:nvSpPr>
          <p:spPr>
            <a:xfrm flipH="1" flipV="1">
              <a:off x="6210" y="8368"/>
              <a:ext cx="252" cy="620"/>
            </a:xfrm>
            <a:prstGeom prst="line">
              <a:avLst/>
            </a:prstGeom>
            <a:ln w="9525" cap="flat" cmpd="sng">
              <a:solidFill>
                <a:srgbClr val="000000"/>
              </a:solidFill>
              <a:prstDash val="solid"/>
              <a:round/>
              <a:headEnd type="none" w="med" len="med"/>
              <a:tailEnd type="triangle" w="sm" len="lg"/>
            </a:ln>
          </p:spPr>
        </p:sp>
        <p:sp>
          <p:nvSpPr>
            <p:cNvPr id="61460" name="Line 21"/>
            <p:cNvSpPr/>
            <p:nvPr/>
          </p:nvSpPr>
          <p:spPr>
            <a:xfrm flipH="1" flipV="1">
              <a:off x="6210" y="7066"/>
              <a:ext cx="252" cy="620"/>
            </a:xfrm>
            <a:prstGeom prst="line">
              <a:avLst/>
            </a:prstGeom>
            <a:ln w="9525" cap="flat" cmpd="sng">
              <a:solidFill>
                <a:srgbClr val="000000"/>
              </a:solidFill>
              <a:prstDash val="solid"/>
              <a:round/>
              <a:headEnd type="none" w="med" len="med"/>
              <a:tailEnd type="triangle" w="sm" len="lg"/>
            </a:ln>
          </p:spPr>
        </p:sp>
        <p:sp>
          <p:nvSpPr>
            <p:cNvPr id="61461" name="Line 22"/>
            <p:cNvSpPr/>
            <p:nvPr/>
          </p:nvSpPr>
          <p:spPr>
            <a:xfrm flipH="1" flipV="1">
              <a:off x="3879" y="9081"/>
              <a:ext cx="252" cy="620"/>
            </a:xfrm>
            <a:prstGeom prst="line">
              <a:avLst/>
            </a:prstGeom>
            <a:ln w="9525" cap="flat" cmpd="sng">
              <a:solidFill>
                <a:srgbClr val="000000"/>
              </a:solidFill>
              <a:prstDash val="solid"/>
              <a:round/>
              <a:headEnd type="none" w="med" len="med"/>
              <a:tailEnd type="triangle" w="sm" len="lg"/>
            </a:ln>
          </p:spPr>
        </p:sp>
        <p:sp>
          <p:nvSpPr>
            <p:cNvPr id="61462" name="Line 23"/>
            <p:cNvSpPr/>
            <p:nvPr/>
          </p:nvSpPr>
          <p:spPr>
            <a:xfrm flipH="1" flipV="1">
              <a:off x="3858" y="7748"/>
              <a:ext cx="252" cy="620"/>
            </a:xfrm>
            <a:prstGeom prst="line">
              <a:avLst/>
            </a:prstGeom>
            <a:ln w="9525" cap="flat" cmpd="sng">
              <a:solidFill>
                <a:srgbClr val="000000"/>
              </a:solidFill>
              <a:prstDash val="solid"/>
              <a:round/>
              <a:headEnd type="none" w="med" len="med"/>
              <a:tailEnd type="triangle" w="sm" len="lg"/>
            </a:ln>
          </p:spPr>
        </p:sp>
      </p:grpSp>
      <p:sp>
        <p:nvSpPr>
          <p:cNvPr id="61463" name="标题 1"/>
          <p:cNvSpPr>
            <a:spLocks noGrp="1"/>
          </p:cNvSpPr>
          <p:nvPr>
            <p:ph type="title"/>
          </p:nvPr>
        </p:nvSpPr>
        <p:spPr/>
        <p:txBody>
          <a:bodyPr vert="horz" wrap="square" lIns="91440" tIns="45720" rIns="91440" bIns="45720" anchor="ctr" anchorCtr="0"/>
          <a:p>
            <a:r>
              <a:rPr lang="en-US" altLang="zh-CN" sz="2800" dirty="0">
                <a:latin typeface="楷体" panose="02010609060101010101" pitchFamily="49" charset="-122"/>
                <a:ea typeface="楷体" panose="02010609060101010101" pitchFamily="49" charset="-122"/>
                <a:sym typeface="宋体" panose="02010600030101010101" pitchFamily="2" charset="-122"/>
              </a:rPr>
              <a:t>7.5.1.1 </a:t>
            </a:r>
            <a:r>
              <a:rPr lang="en-US" altLang="zh-CN" sz="2800" dirty="0">
                <a:latin typeface="Times New Roman" panose="02020603050405020304" pitchFamily="18" charset="0"/>
                <a:ea typeface="楷体" panose="02010609060101010101" pitchFamily="49" charset="-122"/>
              </a:rPr>
              <a:t>Gouraud</a:t>
            </a:r>
            <a:r>
              <a:rPr lang="zh-CN" altLang="en-US" sz="2800" dirty="0">
                <a:latin typeface="Times New Roman" panose="02020603050405020304" pitchFamily="18" charset="0"/>
                <a:ea typeface="楷体" panose="02010609060101010101" pitchFamily="49" charset="-122"/>
              </a:rPr>
              <a:t>着色方法</a:t>
            </a:r>
            <a:r>
              <a:rPr lang="en-US" altLang="zh-CN" sz="2800" dirty="0">
                <a:latin typeface="Times New Roman" panose="02020603050405020304" pitchFamily="18" charset="0"/>
                <a:ea typeface="楷体" panose="02010609060101010101" pitchFamily="49" charset="-122"/>
              </a:rPr>
              <a:t>--</a:t>
            </a:r>
            <a:r>
              <a:rPr lang="zh-CN" altLang="en-US" sz="2800" dirty="0">
                <a:latin typeface="楷体" panose="02010609060101010101" pitchFamily="49" charset="-122"/>
                <a:ea typeface="楷体" panose="02010609060101010101" pitchFamily="49" charset="-122"/>
                <a:sym typeface="宋体" panose="02010600030101010101" pitchFamily="2" charset="-122"/>
              </a:rPr>
              <a:t>双线性光强插值</a:t>
            </a:r>
            <a:endParaRPr lang="zh-CN" altLang="en-US" sz="2800"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内容占位符 2"/>
          <p:cNvSpPr>
            <a:spLocks noGrp="1"/>
          </p:cNvSpPr>
          <p:nvPr>
            <p:ph idx="1"/>
          </p:nvPr>
        </p:nvSpPr>
        <p:spPr>
          <a:xfrm>
            <a:off x="285750" y="1500188"/>
            <a:ext cx="8562975" cy="4525963"/>
          </a:xfrm>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i="0" u="sng"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 Phong</a:t>
            </a:r>
            <a:r>
              <a:rPr kumimoji="0" lang="zh-CN" altLang="en-US" sz="2800" i="0" u="sng"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rPr>
              <a:t>着色方法</a:t>
            </a:r>
            <a:endParaRPr kumimoji="0" lang="en-US" altLang="zh-CN" sz="2800" i="0" u="sng"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j-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 基本思想：通过对多边形顶点的法矢量进行插值，获得其内部各点的法矢量，又称为</a:t>
            </a:r>
            <a:r>
              <a:rPr kumimoji="0" lang="zh-CN" altLang="en-US" sz="2400" i="0" u="none" strike="noStrike" kern="1200" cap="none" spc="0" normalizeH="0" baseline="0" noProof="1">
                <a:ln>
                  <a:noFill/>
                </a:ln>
                <a:solidFill>
                  <a:srgbClr val="0000CC"/>
                </a:solidFill>
                <a:effectLst/>
                <a:uLnTx/>
                <a:uFillTx/>
                <a:latin typeface="楷体" panose="02010609060101010101" pitchFamily="49" charset="-122"/>
                <a:ea typeface="楷体" panose="02010609060101010101" pitchFamily="49" charset="-122"/>
                <a:cs typeface="+mn-cs"/>
              </a:rPr>
              <a:t>法向插值</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着色方法</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步骤</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计算多边形单位法矢量</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33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（通过对相邻多边形法向平均）计算多边形顶点单位法矢量</a:t>
            </a:r>
            <a:endParaRPr kumimoji="0" lang="zh-CN" altLang="en-US" sz="233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33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对多边形顶点法矢量进行双线性插值，获得内部各点的法矢量</a:t>
            </a:r>
            <a:endParaRPr kumimoji="0" lang="zh-CN" altLang="en-US" sz="233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2" indent="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33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利用光照明方程计算多边形内部各点颜色</a:t>
            </a:r>
            <a:endParaRPr kumimoji="0" lang="zh-CN" altLang="en-US" sz="233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62466" name="标题 1"/>
          <p:cNvSpPr>
            <a:spLocks noGrp="1"/>
          </p:cNvSpPr>
          <p:nvPr>
            <p:ph type="title"/>
          </p:nvPr>
        </p:nvSpPr>
        <p:spPr/>
        <p:txBody>
          <a:bodyPr vert="horz" wrap="square" lIns="91440" tIns="45720" rIns="91440" bIns="45720" anchor="ctr" anchorCtr="0"/>
          <a:p>
            <a:r>
              <a:rPr lang="en-US" altLang="zh-CN" sz="2800" dirty="0">
                <a:latin typeface="楷体" panose="02010609060101010101" pitchFamily="49" charset="-122"/>
                <a:ea typeface="楷体" panose="02010609060101010101" pitchFamily="49" charset="-122"/>
                <a:sym typeface="宋体" panose="02010600030101010101" pitchFamily="2" charset="-122"/>
              </a:rPr>
              <a:t>7.5.1.2 </a:t>
            </a:r>
            <a:r>
              <a:rPr lang="en-US" altLang="zh-CN" sz="2800" dirty="0">
                <a:latin typeface="Times New Roman" panose="02020603050405020304" pitchFamily="18" charset="0"/>
                <a:ea typeface="楷体" panose="02010609060101010101" pitchFamily="49" charset="-122"/>
              </a:rPr>
              <a:t>Phong</a:t>
            </a:r>
            <a:r>
              <a:rPr lang="zh-CN" altLang="en-US" sz="2800" dirty="0">
                <a:latin typeface="Times New Roman" panose="02020603050405020304" pitchFamily="18" charset="0"/>
                <a:ea typeface="楷体" panose="02010609060101010101" pitchFamily="49" charset="-122"/>
              </a:rPr>
              <a:t>着色方法</a:t>
            </a:r>
            <a:r>
              <a:rPr lang="en-US" altLang="zh-CN" sz="2800" dirty="0">
                <a:latin typeface="Times New Roman" panose="02020603050405020304" pitchFamily="18" charset="0"/>
                <a:ea typeface="楷体" panose="02010609060101010101" pitchFamily="49" charset="-122"/>
              </a:rPr>
              <a:t>--</a:t>
            </a:r>
            <a:r>
              <a:rPr lang="zh-CN" altLang="en-US" sz="2800" dirty="0">
                <a:latin typeface="楷体" panose="02010609060101010101" pitchFamily="49" charset="-122"/>
                <a:ea typeface="楷体" panose="02010609060101010101" pitchFamily="49" charset="-122"/>
                <a:sym typeface="宋体" panose="02010600030101010101" pitchFamily="2" charset="-122"/>
              </a:rPr>
              <a:t>双线性法向插值</a:t>
            </a:r>
            <a:endParaRPr lang="zh-CN" altLang="en-US" sz="2800"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3"/>
          <p:cNvSpPr>
            <a:spLocks noGrp="1"/>
          </p:cNvSpPr>
          <p:nvPr>
            <p:ph idx="1"/>
          </p:nvPr>
        </p:nvSpPr>
        <p:spPr/>
        <p:txBody>
          <a:bodyPr vert="horz" wrap="square" lIns="91440" tIns="45720" rIns="91440" bIns="45720" anchor="t" anchorCtr="0"/>
          <a:p>
            <a:r>
              <a:rPr lang="zh-CN" altLang="en-US" sz="2600" dirty="0">
                <a:latin typeface="华文楷体" panose="02010600040101010101" pitchFamily="2" charset="-122"/>
                <a:ea typeface="华文楷体" panose="02010600040101010101" pitchFamily="2" charset="-122"/>
              </a:rPr>
              <a:t>法向插值</a:t>
            </a:r>
            <a:endParaRPr lang="zh-CN" altLang="en-US" sz="2600" dirty="0">
              <a:latin typeface="华文楷体" panose="02010600040101010101" pitchFamily="2" charset="-122"/>
              <a:ea typeface="华文楷体" panose="02010600040101010101" pitchFamily="2" charset="-122"/>
            </a:endParaRPr>
          </a:p>
          <a:p>
            <a:pPr lvl="1"/>
            <a:endParaRPr lang="zh-CN" altLang="en-US" dirty="0">
              <a:latin typeface="华文楷体" panose="02010600040101010101" pitchFamily="2" charset="-122"/>
              <a:ea typeface="华文楷体" panose="02010600040101010101" pitchFamily="2" charset="-122"/>
            </a:endParaRPr>
          </a:p>
          <a:p>
            <a:pPr lvl="2" algn="just"/>
            <a:endParaRPr lang="zh-CN" altLang="en-US" dirty="0">
              <a:ea typeface="楷体_GB2312" pitchFamily="49" charset="-122"/>
            </a:endParaRPr>
          </a:p>
        </p:txBody>
      </p:sp>
      <p:graphicFrame>
        <p:nvGraphicFramePr>
          <p:cNvPr id="63490" name="Object 6"/>
          <p:cNvGraphicFramePr>
            <a:graphicFrameLocks noChangeAspect="1"/>
          </p:cNvGraphicFramePr>
          <p:nvPr/>
        </p:nvGraphicFramePr>
        <p:xfrm>
          <a:off x="1816100" y="4005263"/>
          <a:ext cx="5792788" cy="2195512"/>
        </p:xfrm>
        <a:graphic>
          <a:graphicData uri="http://schemas.openxmlformats.org/presentationml/2006/ole">
            <mc:AlternateContent xmlns:mc="http://schemas.openxmlformats.org/markup-compatibility/2006">
              <mc:Choice xmlns:v="urn:schemas-microsoft-com:vml" Requires="v">
                <p:oleObj spid="_x0000_s3087" name="" r:id="rId1" imgW="2413000" imgH="1320800" progId="Equation.3">
                  <p:embed/>
                </p:oleObj>
              </mc:Choice>
              <mc:Fallback>
                <p:oleObj name="" r:id="rId1" imgW="2413000" imgH="1320800" progId="Equation.3">
                  <p:embed/>
                  <p:pic>
                    <p:nvPicPr>
                      <p:cNvPr id="0" name="图片 3086"/>
                      <p:cNvPicPr/>
                      <p:nvPr/>
                    </p:nvPicPr>
                    <p:blipFill>
                      <a:blip r:embed="rId2"/>
                      <a:stretch>
                        <a:fillRect/>
                      </a:stretch>
                    </p:blipFill>
                    <p:spPr>
                      <a:xfrm>
                        <a:off x="1816100" y="4005263"/>
                        <a:ext cx="5792788" cy="2195512"/>
                      </a:xfrm>
                      <a:prstGeom prst="rect">
                        <a:avLst/>
                      </a:prstGeom>
                      <a:noFill/>
                      <a:ln w="38100">
                        <a:noFill/>
                        <a:miter/>
                      </a:ln>
                    </p:spPr>
                  </p:pic>
                </p:oleObj>
              </mc:Fallback>
            </mc:AlternateContent>
          </a:graphicData>
        </a:graphic>
      </p:graphicFrame>
      <p:grpSp>
        <p:nvGrpSpPr>
          <p:cNvPr id="63491" name="Group 7"/>
          <p:cNvGrpSpPr>
            <a:grpSpLocks noChangeAspect="1"/>
          </p:cNvGrpSpPr>
          <p:nvPr/>
        </p:nvGrpSpPr>
        <p:grpSpPr>
          <a:xfrm>
            <a:off x="4191000" y="1143000"/>
            <a:ext cx="4537075" cy="2449513"/>
            <a:chOff x="4283" y="9412"/>
            <a:chExt cx="4200" cy="3504"/>
          </a:xfrm>
        </p:grpSpPr>
        <p:sp>
          <p:nvSpPr>
            <p:cNvPr id="63492" name="AutoShape 8"/>
            <p:cNvSpPr>
              <a:spLocks noChangeAspect="1"/>
            </p:cNvSpPr>
            <p:nvPr/>
          </p:nvSpPr>
          <p:spPr>
            <a:xfrm>
              <a:off x="4283" y="9412"/>
              <a:ext cx="4200" cy="3504"/>
            </a:xfrm>
            <a:prstGeom prst="rect">
              <a:avLst/>
            </a:prstGeom>
            <a:noFill/>
            <a:ln w="9525">
              <a:noFill/>
            </a:ln>
          </p:spPr>
          <p:txBody>
            <a:bodyPr anchor="t" anchorCtr="0"/>
            <a:p>
              <a:pPr>
                <a:spcBef>
                  <a:spcPct val="0"/>
                </a:spcBef>
                <a:buFontTx/>
              </a:pPr>
              <a:endParaRPr lang="zh-CN" altLang="en-US" sz="1800" dirty="0">
                <a:latin typeface="Arial" panose="020B0604020202020204" pitchFamily="34" charset="0"/>
              </a:endParaRPr>
            </a:p>
          </p:txBody>
        </p:sp>
        <p:sp>
          <p:nvSpPr>
            <p:cNvPr id="63493" name="Line 9"/>
            <p:cNvSpPr/>
            <p:nvPr/>
          </p:nvSpPr>
          <p:spPr>
            <a:xfrm flipH="1">
              <a:off x="5186" y="9815"/>
              <a:ext cx="1260" cy="1260"/>
            </a:xfrm>
            <a:prstGeom prst="line">
              <a:avLst/>
            </a:prstGeom>
            <a:ln w="9525" cap="flat" cmpd="sng">
              <a:solidFill>
                <a:srgbClr val="000000"/>
              </a:solidFill>
              <a:prstDash val="solid"/>
              <a:round/>
              <a:headEnd type="none" w="med" len="med"/>
              <a:tailEnd type="none" w="med" len="med"/>
            </a:ln>
          </p:spPr>
        </p:sp>
        <p:sp>
          <p:nvSpPr>
            <p:cNvPr id="63494" name="Line 10"/>
            <p:cNvSpPr/>
            <p:nvPr/>
          </p:nvSpPr>
          <p:spPr>
            <a:xfrm>
              <a:off x="6446" y="9784"/>
              <a:ext cx="1554" cy="1554"/>
            </a:xfrm>
            <a:prstGeom prst="line">
              <a:avLst/>
            </a:prstGeom>
            <a:ln w="9525" cap="flat" cmpd="sng">
              <a:solidFill>
                <a:srgbClr val="000000"/>
              </a:solidFill>
              <a:prstDash val="solid"/>
              <a:round/>
              <a:headEnd type="none" w="med" len="med"/>
              <a:tailEnd type="none" w="med" len="med"/>
            </a:ln>
          </p:spPr>
        </p:sp>
        <p:sp>
          <p:nvSpPr>
            <p:cNvPr id="63495" name="Line 11"/>
            <p:cNvSpPr/>
            <p:nvPr/>
          </p:nvSpPr>
          <p:spPr>
            <a:xfrm flipH="1">
              <a:off x="6341" y="11334"/>
              <a:ext cx="1659" cy="1395"/>
            </a:xfrm>
            <a:prstGeom prst="line">
              <a:avLst/>
            </a:prstGeom>
            <a:ln w="9525" cap="flat" cmpd="sng">
              <a:solidFill>
                <a:srgbClr val="000000"/>
              </a:solidFill>
              <a:prstDash val="solid"/>
              <a:round/>
              <a:headEnd type="none" w="med" len="med"/>
              <a:tailEnd type="none" w="med" len="med"/>
            </a:ln>
          </p:spPr>
        </p:sp>
        <p:sp>
          <p:nvSpPr>
            <p:cNvPr id="63496" name="Line 12"/>
            <p:cNvSpPr/>
            <p:nvPr/>
          </p:nvSpPr>
          <p:spPr>
            <a:xfrm flipH="1" flipV="1">
              <a:off x="5186" y="11055"/>
              <a:ext cx="1155" cy="1674"/>
            </a:xfrm>
            <a:prstGeom prst="line">
              <a:avLst/>
            </a:prstGeom>
            <a:ln w="9525" cap="flat" cmpd="sng">
              <a:solidFill>
                <a:srgbClr val="000000"/>
              </a:solidFill>
              <a:prstDash val="solid"/>
              <a:round/>
              <a:headEnd type="none" w="med" len="med"/>
              <a:tailEnd type="none" w="med" len="med"/>
            </a:ln>
          </p:spPr>
        </p:sp>
        <p:sp>
          <p:nvSpPr>
            <p:cNvPr id="63497" name="Line 13"/>
            <p:cNvSpPr/>
            <p:nvPr/>
          </p:nvSpPr>
          <p:spPr>
            <a:xfrm>
              <a:off x="4409" y="10403"/>
              <a:ext cx="3969" cy="0"/>
            </a:xfrm>
            <a:prstGeom prst="line">
              <a:avLst/>
            </a:prstGeom>
            <a:ln w="12700" cap="flat" cmpd="sng">
              <a:solidFill>
                <a:srgbClr val="000000"/>
              </a:solidFill>
              <a:prstDash val="solid"/>
              <a:round/>
              <a:headEnd type="none" w="med" len="med"/>
              <a:tailEnd type="stealth" w="sm" len="lg"/>
            </a:ln>
          </p:spPr>
        </p:sp>
        <p:sp>
          <p:nvSpPr>
            <p:cNvPr id="63498" name="Rectangle 14"/>
            <p:cNvSpPr/>
            <p:nvPr/>
          </p:nvSpPr>
          <p:spPr>
            <a:xfrm>
              <a:off x="6257" y="9475"/>
              <a:ext cx="100"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1</a:t>
              </a:r>
              <a:endParaRPr lang="en-US" altLang="zh-CN" sz="1400" dirty="0">
                <a:latin typeface="Arial" panose="020B0604020202020204" pitchFamily="34" charset="0"/>
              </a:endParaRPr>
            </a:p>
          </p:txBody>
        </p:sp>
        <p:sp>
          <p:nvSpPr>
            <p:cNvPr id="63499" name="Rectangle 15"/>
            <p:cNvSpPr/>
            <p:nvPr/>
          </p:nvSpPr>
          <p:spPr>
            <a:xfrm>
              <a:off x="7097" y="10063"/>
              <a:ext cx="100"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b</a:t>
              </a:r>
              <a:endParaRPr lang="en-US" altLang="zh-CN" sz="1400" dirty="0">
                <a:latin typeface="Arial" panose="020B0604020202020204" pitchFamily="34" charset="0"/>
              </a:endParaRPr>
            </a:p>
          </p:txBody>
        </p:sp>
        <p:sp>
          <p:nvSpPr>
            <p:cNvPr id="63500" name="Rectangle 16"/>
            <p:cNvSpPr/>
            <p:nvPr/>
          </p:nvSpPr>
          <p:spPr>
            <a:xfrm>
              <a:off x="5690" y="10063"/>
              <a:ext cx="95"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a</a:t>
              </a:r>
              <a:endParaRPr lang="en-US" altLang="zh-CN" sz="1400" dirty="0">
                <a:latin typeface="Arial" panose="020B0604020202020204" pitchFamily="34" charset="0"/>
              </a:endParaRPr>
            </a:p>
          </p:txBody>
        </p:sp>
        <p:sp>
          <p:nvSpPr>
            <p:cNvPr id="63501" name="Rectangle 17"/>
            <p:cNvSpPr/>
            <p:nvPr/>
          </p:nvSpPr>
          <p:spPr>
            <a:xfrm>
              <a:off x="4976" y="10900"/>
              <a:ext cx="100" cy="312"/>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2</a:t>
              </a:r>
              <a:endParaRPr lang="en-US" altLang="zh-CN" sz="1400" dirty="0">
                <a:latin typeface="Arial" panose="020B0604020202020204" pitchFamily="34" charset="0"/>
              </a:endParaRPr>
            </a:p>
          </p:txBody>
        </p:sp>
        <p:sp>
          <p:nvSpPr>
            <p:cNvPr id="63502" name="Rectangle 18"/>
            <p:cNvSpPr/>
            <p:nvPr/>
          </p:nvSpPr>
          <p:spPr>
            <a:xfrm>
              <a:off x="8041" y="11148"/>
              <a:ext cx="121"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4</a:t>
              </a:r>
              <a:endParaRPr lang="en-US" altLang="zh-CN" sz="1400" dirty="0">
                <a:latin typeface="Arial" panose="020B0604020202020204" pitchFamily="34" charset="0"/>
              </a:endParaRPr>
            </a:p>
          </p:txBody>
        </p:sp>
        <p:sp>
          <p:nvSpPr>
            <p:cNvPr id="63503" name="Rectangle 19"/>
            <p:cNvSpPr/>
            <p:nvPr/>
          </p:nvSpPr>
          <p:spPr>
            <a:xfrm>
              <a:off x="6278" y="12326"/>
              <a:ext cx="100"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3</a:t>
              </a:r>
              <a:endParaRPr lang="en-US" altLang="zh-CN" sz="1400" dirty="0">
                <a:latin typeface="Arial" panose="020B0604020202020204" pitchFamily="34" charset="0"/>
              </a:endParaRPr>
            </a:p>
          </p:txBody>
        </p:sp>
        <p:sp>
          <p:nvSpPr>
            <p:cNvPr id="63504" name="Rectangle 20"/>
            <p:cNvSpPr/>
            <p:nvPr/>
          </p:nvSpPr>
          <p:spPr>
            <a:xfrm>
              <a:off x="7727" y="10528"/>
              <a:ext cx="630" cy="311"/>
            </a:xfrm>
            <a:prstGeom prst="rect">
              <a:avLst/>
            </a:prstGeom>
            <a:solidFill>
              <a:srgbClr val="FFFFFF"/>
            </a:solidFill>
            <a:ln w="9525">
              <a:noFill/>
            </a:ln>
          </p:spPr>
          <p:txBody>
            <a:bodyPr lIns="0" tIns="0" rIns="0" bIns="0" anchor="t" anchorCtr="0"/>
            <a:p>
              <a:pPr algn="just">
                <a:spcBef>
                  <a:spcPct val="0"/>
                </a:spcBef>
                <a:buFontTx/>
              </a:pPr>
              <a:r>
                <a:rPr lang="zh-CN" altLang="en-US" sz="1400" dirty="0">
                  <a:latin typeface="Times New Roman" panose="02020603050405020304" pitchFamily="18" charset="0"/>
                </a:rPr>
                <a:t>扫描线</a:t>
              </a:r>
              <a:endParaRPr lang="zh-CN" altLang="en-US" sz="1400" dirty="0">
                <a:latin typeface="Arial" panose="020B0604020202020204" pitchFamily="34" charset="0"/>
              </a:endParaRPr>
            </a:p>
          </p:txBody>
        </p:sp>
        <p:sp>
          <p:nvSpPr>
            <p:cNvPr id="63505" name="Line 21"/>
            <p:cNvSpPr/>
            <p:nvPr/>
          </p:nvSpPr>
          <p:spPr>
            <a:xfrm>
              <a:off x="4766" y="12729"/>
              <a:ext cx="756" cy="1"/>
            </a:xfrm>
            <a:prstGeom prst="line">
              <a:avLst/>
            </a:prstGeom>
            <a:ln w="12700" cap="flat" cmpd="sng">
              <a:solidFill>
                <a:srgbClr val="000000"/>
              </a:solidFill>
              <a:prstDash val="solid"/>
              <a:round/>
              <a:headEnd type="none" w="med" len="med"/>
              <a:tailEnd type="stealth" w="sm" len="lg"/>
            </a:ln>
          </p:spPr>
        </p:sp>
        <p:sp>
          <p:nvSpPr>
            <p:cNvPr id="63506" name="Line 22"/>
            <p:cNvSpPr/>
            <p:nvPr/>
          </p:nvSpPr>
          <p:spPr>
            <a:xfrm flipV="1">
              <a:off x="4766" y="11923"/>
              <a:ext cx="0" cy="806"/>
            </a:xfrm>
            <a:prstGeom prst="line">
              <a:avLst/>
            </a:prstGeom>
            <a:ln w="12700" cap="flat" cmpd="sng">
              <a:solidFill>
                <a:srgbClr val="000000"/>
              </a:solidFill>
              <a:prstDash val="solid"/>
              <a:round/>
              <a:headEnd type="none" w="med" len="med"/>
              <a:tailEnd type="stealth" w="sm" len="lg"/>
            </a:ln>
          </p:spPr>
        </p:sp>
        <p:sp>
          <p:nvSpPr>
            <p:cNvPr id="63507" name="Rectangle 23"/>
            <p:cNvSpPr/>
            <p:nvPr/>
          </p:nvSpPr>
          <p:spPr>
            <a:xfrm>
              <a:off x="4577" y="11861"/>
              <a:ext cx="109"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Y</a:t>
              </a:r>
              <a:endParaRPr lang="en-US" altLang="zh-CN" sz="1400" dirty="0">
                <a:latin typeface="Arial" panose="020B0604020202020204" pitchFamily="34" charset="0"/>
              </a:endParaRPr>
            </a:p>
          </p:txBody>
        </p:sp>
        <p:sp>
          <p:nvSpPr>
            <p:cNvPr id="63508" name="Rectangle 24"/>
            <p:cNvSpPr/>
            <p:nvPr/>
          </p:nvSpPr>
          <p:spPr>
            <a:xfrm>
              <a:off x="5522" y="12574"/>
              <a:ext cx="109"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X</a:t>
              </a:r>
              <a:endParaRPr lang="en-US" altLang="zh-CN" sz="1400" dirty="0">
                <a:latin typeface="Arial" panose="020B0604020202020204" pitchFamily="34" charset="0"/>
              </a:endParaRPr>
            </a:p>
          </p:txBody>
        </p:sp>
        <p:sp>
          <p:nvSpPr>
            <p:cNvPr id="63509" name="Rectangle 25"/>
            <p:cNvSpPr/>
            <p:nvPr/>
          </p:nvSpPr>
          <p:spPr>
            <a:xfrm>
              <a:off x="4619" y="12605"/>
              <a:ext cx="109" cy="311"/>
            </a:xfrm>
            <a:prstGeom prst="rect">
              <a:avLst/>
            </a:prstGeom>
            <a:solidFill>
              <a:srgbClr val="FFFFFF"/>
            </a:solidFill>
            <a:ln w="9525">
              <a:noFill/>
            </a:ln>
          </p:spPr>
          <p:txBody>
            <a:bodyPr wrap="none" lIns="0" tIns="0" rIns="0" bIns="0" anchor="t" anchorCtr="0"/>
            <a:p>
              <a:pPr algn="just">
                <a:spcBef>
                  <a:spcPct val="0"/>
                </a:spcBef>
                <a:buFontTx/>
              </a:pPr>
              <a:r>
                <a:rPr lang="en-US" altLang="zh-CN" sz="1400" dirty="0">
                  <a:latin typeface="Times New Roman" panose="02020603050405020304" pitchFamily="18" charset="0"/>
                </a:rPr>
                <a:t>O</a:t>
              </a:r>
              <a:endParaRPr lang="en-US" altLang="zh-CN" sz="1400" dirty="0">
                <a:latin typeface="Arial" panose="020B0604020202020204" pitchFamily="34" charset="0"/>
              </a:endParaRPr>
            </a:p>
          </p:txBody>
        </p:sp>
        <p:sp>
          <p:nvSpPr>
            <p:cNvPr id="63510" name="Rectangle 26"/>
            <p:cNvSpPr/>
            <p:nvPr/>
          </p:nvSpPr>
          <p:spPr>
            <a:xfrm>
              <a:off x="6446" y="10466"/>
              <a:ext cx="189" cy="311"/>
            </a:xfrm>
            <a:prstGeom prst="rect">
              <a:avLst/>
            </a:prstGeom>
            <a:solidFill>
              <a:srgbClr val="FFFFFF"/>
            </a:solidFill>
            <a:ln w="9525">
              <a:noFill/>
            </a:ln>
          </p:spPr>
          <p:txBody>
            <a:bodyPr lIns="0" tIns="0" rIns="0" bIns="0" anchor="t" anchorCtr="0"/>
            <a:p>
              <a:pPr algn="just">
                <a:spcBef>
                  <a:spcPct val="0"/>
                </a:spcBef>
                <a:buFontTx/>
              </a:pPr>
              <a:r>
                <a:rPr lang="en-US" altLang="zh-CN" sz="1400" dirty="0">
                  <a:latin typeface="Times New Roman" panose="02020603050405020304" pitchFamily="18" charset="0"/>
                </a:rPr>
                <a:t>I</a:t>
              </a:r>
              <a:r>
                <a:rPr lang="en-US" altLang="zh-CN" sz="1400" baseline="-25000" dirty="0">
                  <a:latin typeface="Times New Roman" panose="02020603050405020304" pitchFamily="18" charset="0"/>
                </a:rPr>
                <a:t>s</a:t>
              </a:r>
              <a:endParaRPr lang="en-US" altLang="zh-CN" sz="1400" dirty="0">
                <a:latin typeface="Arial" panose="020B0604020202020204" pitchFamily="34" charset="0"/>
              </a:endParaRPr>
            </a:p>
          </p:txBody>
        </p:sp>
        <p:sp>
          <p:nvSpPr>
            <p:cNvPr id="63511" name="Oval 27"/>
            <p:cNvSpPr/>
            <p:nvPr/>
          </p:nvSpPr>
          <p:spPr>
            <a:xfrm>
              <a:off x="6299" y="12676"/>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sp>
          <p:nvSpPr>
            <p:cNvPr id="63512" name="Oval 28"/>
            <p:cNvSpPr/>
            <p:nvPr/>
          </p:nvSpPr>
          <p:spPr>
            <a:xfrm>
              <a:off x="5165" y="11024"/>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sp>
          <p:nvSpPr>
            <p:cNvPr id="63513" name="Oval 29"/>
            <p:cNvSpPr/>
            <p:nvPr/>
          </p:nvSpPr>
          <p:spPr>
            <a:xfrm>
              <a:off x="6425" y="9753"/>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sp>
          <p:nvSpPr>
            <p:cNvPr id="63514" name="Oval 30"/>
            <p:cNvSpPr/>
            <p:nvPr/>
          </p:nvSpPr>
          <p:spPr>
            <a:xfrm>
              <a:off x="7013"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sp>
          <p:nvSpPr>
            <p:cNvPr id="63515" name="Oval 31"/>
            <p:cNvSpPr/>
            <p:nvPr/>
          </p:nvSpPr>
          <p:spPr>
            <a:xfrm>
              <a:off x="5816"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sp>
          <p:nvSpPr>
            <p:cNvPr id="63516" name="Oval 32"/>
            <p:cNvSpPr/>
            <p:nvPr/>
          </p:nvSpPr>
          <p:spPr>
            <a:xfrm>
              <a:off x="7958" y="11303"/>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sp>
          <p:nvSpPr>
            <p:cNvPr id="63517" name="Oval 33"/>
            <p:cNvSpPr/>
            <p:nvPr/>
          </p:nvSpPr>
          <p:spPr>
            <a:xfrm>
              <a:off x="6383" y="10351"/>
              <a:ext cx="84" cy="84"/>
            </a:xfrm>
            <a:prstGeom prst="ellipse">
              <a:avLst/>
            </a:prstGeom>
            <a:solidFill>
              <a:srgbClr val="FFFFFF"/>
            </a:solidFill>
            <a:ln w="9525" cap="flat" cmpd="sng">
              <a:solidFill>
                <a:srgbClr val="000000"/>
              </a:solidFill>
              <a:prstDash val="solid"/>
              <a:round/>
              <a:headEnd type="none" w="med" len="med"/>
              <a:tailEnd type="none" w="med" len="med"/>
            </a:ln>
          </p:spPr>
          <p:txBody>
            <a:bodyPr wrap="none" lIns="0" tIns="0" rIns="0" bIns="0" anchor="t" anchorCtr="0"/>
            <a:p>
              <a:pPr>
                <a:spcBef>
                  <a:spcPct val="0"/>
                </a:spcBef>
                <a:buFontTx/>
              </a:pPr>
              <a:endParaRPr lang="zh-CN" altLang="en-US" sz="1800" dirty="0">
                <a:latin typeface="Arial" panose="020B0604020202020204" pitchFamily="34" charset="0"/>
              </a:endParaRPr>
            </a:p>
          </p:txBody>
        </p:sp>
      </p:grpSp>
      <p:sp>
        <p:nvSpPr>
          <p:cNvPr id="63518"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7.5.1.2 </a:t>
            </a:r>
            <a:r>
              <a:rPr lang="en-US" altLang="zh-CN" sz="2800" b="1" dirty="0">
                <a:latin typeface="Times New Roman" panose="02020603050405020304" pitchFamily="18" charset="0"/>
                <a:ea typeface="楷体" panose="02010609060101010101" pitchFamily="49" charset="-122"/>
              </a:rPr>
              <a:t>Phong</a:t>
            </a:r>
            <a:r>
              <a:rPr lang="zh-CN" altLang="en-US" sz="2800" b="1" dirty="0">
                <a:latin typeface="Times New Roman" panose="02020603050405020304" pitchFamily="18" charset="0"/>
                <a:ea typeface="楷体" panose="02010609060101010101" pitchFamily="49" charset="-122"/>
              </a:rPr>
              <a:t>着色方法</a:t>
            </a:r>
            <a:r>
              <a:rPr lang="en-US" altLang="zh-CN" sz="2800" b="1" dirty="0">
                <a:latin typeface="Times New Roman" panose="02020603050405020304" pitchFamily="18" charset="0"/>
                <a:ea typeface="楷体" panose="02010609060101010101" pitchFamily="49" charset="-122"/>
              </a:rPr>
              <a:t>--</a:t>
            </a:r>
            <a:r>
              <a:rPr lang="zh-CN" altLang="en-US" sz="2800" b="1" dirty="0">
                <a:latin typeface="楷体" panose="02010609060101010101" pitchFamily="49" charset="-122"/>
                <a:ea typeface="楷体" panose="02010609060101010101" pitchFamily="49" charset="-122"/>
                <a:sym typeface="宋体" panose="02010600030101010101" pitchFamily="2" charset="-122"/>
              </a:rPr>
              <a:t>双线性法向插值</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idx="1"/>
          </p:nvPr>
        </p:nvSpPr>
        <p:spPr>
          <a:xfrm>
            <a:off x="273050" y="1600200"/>
            <a:ext cx="8413750" cy="4525963"/>
          </a:xfrm>
        </p:spPr>
        <p:txBody>
          <a:bodyPr vert="horz" wrap="square" lIns="91440" tIns="45720" rIns="91440" bIns="45720" numCol="1" anchor="t" anchorCtr="0" compatLnSpc="1"/>
          <a:lstStyle/>
          <a:p>
            <a:pPr marL="0" marR="0" lvl="1" indent="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优点：</a:t>
            </a:r>
            <a:endPar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83895" marR="0" lvl="2" indent="-4572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 Phong</a:t>
            </a: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着色方法绘制的图形比</a:t>
            </a:r>
            <a:r>
              <a:rPr kumimoji="0" lang="en-US" altLang="zh-CN"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Gouraud</a:t>
            </a: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方法更真实，体现在两个方面：高光区域的扩散，产生正确的高光区域。</a:t>
            </a:r>
            <a:endPar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457200" marR="0" lvl="1" indent="-457200" algn="just"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缺点：</a:t>
            </a:r>
            <a:endPar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83895" marR="0" lvl="2" indent="-4572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 Phong</a:t>
            </a: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着色方法计算量远大于</a:t>
            </a:r>
            <a:r>
              <a:rPr kumimoji="0" lang="en-US" altLang="zh-CN"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Gouraud</a:t>
            </a: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着色方法；</a:t>
            </a:r>
            <a:endPar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83895" marR="0" lvl="2" indent="-45720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在处理某些多边形分割的曲面时，</a:t>
            </a:r>
            <a:r>
              <a:rPr kumimoji="0" lang="en-US" altLang="zh-CN"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Phong</a:t>
            </a: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算法还不如</a:t>
            </a:r>
            <a:r>
              <a:rPr kumimoji="0" lang="en-US" altLang="zh-CN"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Gouraud</a:t>
            </a:r>
            <a:r>
              <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算法好。</a:t>
            </a:r>
            <a:endParaRPr kumimoji="0" lang="zh-CN" altLang="en-US" sz="240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64514"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7.5.1.3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着色和</a:t>
            </a:r>
            <a:r>
              <a:rPr lang="en-US" altLang="zh-CN" sz="2800" b="1" dirty="0">
                <a:latin typeface="Times New Roman" panose="02020603050405020304" pitchFamily="18" charset="0"/>
                <a:ea typeface="楷体" panose="02010609060101010101" pitchFamily="49" charset="-122"/>
              </a:rPr>
              <a:t>Phong</a:t>
            </a:r>
            <a:r>
              <a:rPr lang="zh-CN" altLang="en-US" sz="2800" b="1" dirty="0">
                <a:latin typeface="Times New Roman" panose="02020603050405020304" pitchFamily="18" charset="0"/>
                <a:ea typeface="楷体" panose="02010609060101010101" pitchFamily="49" charset="-122"/>
              </a:rPr>
              <a:t>着色方法</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Text Box 6"/>
          <p:cNvSpPr txBox="1"/>
          <p:nvPr/>
        </p:nvSpPr>
        <p:spPr>
          <a:xfrm>
            <a:off x="914400" y="1981200"/>
            <a:ext cx="7315200" cy="461963"/>
          </a:xfrm>
          <a:prstGeom prst="rect">
            <a:avLst/>
          </a:prstGeom>
          <a:noFill/>
          <a:ln w="38100">
            <a:noFill/>
          </a:ln>
        </p:spPr>
        <p:txBody>
          <a:bodyPr anchor="t" anchorCtr="0">
            <a:spAutoFit/>
          </a:bodyPr>
          <a:p>
            <a:pPr>
              <a:spcAft>
                <a:spcPct val="0"/>
              </a:spcAft>
              <a:buSzPct val="140000"/>
              <a:buFontTx/>
              <a:buChar char="•"/>
            </a:pPr>
            <a:r>
              <a:rPr lang="zh-CN" altLang="en-US" sz="2400" b="1" dirty="0">
                <a:latin typeface="华文楷体" panose="02010600040101010101" pitchFamily="2" charset="-122"/>
                <a:ea typeface="华文楷体" panose="02010600040101010101" pitchFamily="2" charset="-122"/>
              </a:rPr>
              <a:t> </a:t>
            </a:r>
            <a:r>
              <a:rPr lang="en-US" altLang="zh-CN" sz="2400" b="1" dirty="0">
                <a:latin typeface="华文楷体" panose="02010600040101010101" pitchFamily="2" charset="-122"/>
                <a:ea typeface="华文楷体" panose="02010600040101010101" pitchFamily="2" charset="-122"/>
              </a:rPr>
              <a:t>Phong</a:t>
            </a:r>
            <a:r>
              <a:rPr lang="zh-CN" altLang="en-US" sz="2400" b="1" dirty="0">
                <a:latin typeface="华文楷体" panose="02010600040101010101" pitchFamily="2" charset="-122"/>
                <a:ea typeface="华文楷体" panose="02010600040101010101" pitchFamily="2" charset="-122"/>
              </a:rPr>
              <a:t>方法可以产生正确的高光区域</a:t>
            </a:r>
            <a:endParaRPr lang="zh-CN" altLang="en-US" sz="2400" b="1" dirty="0">
              <a:latin typeface="华文楷体" panose="02010600040101010101" pitchFamily="2" charset="-122"/>
              <a:ea typeface="华文楷体" panose="02010600040101010101" pitchFamily="2" charset="-122"/>
            </a:endParaRPr>
          </a:p>
        </p:txBody>
      </p:sp>
      <p:sp>
        <p:nvSpPr>
          <p:cNvPr id="65538" name="Rectangle 15"/>
          <p:cNvSpPr/>
          <p:nvPr/>
        </p:nvSpPr>
        <p:spPr>
          <a:xfrm>
            <a:off x="914400" y="5413375"/>
            <a:ext cx="7212013" cy="784225"/>
          </a:xfrm>
          <a:prstGeom prst="rect">
            <a:avLst/>
          </a:prstGeom>
          <a:noFill/>
          <a:ln w="9525">
            <a:noFill/>
          </a:ln>
        </p:spPr>
        <p:txBody>
          <a:bodyPr wrap="none" anchor="ctr" anchorCtr="0">
            <a:spAutoFit/>
          </a:bodyPr>
          <a:p>
            <a:pPr indent="265430" algn="ctr">
              <a:spcAft>
                <a:spcPct val="0"/>
              </a:spcAft>
              <a:buFontTx/>
            </a:pP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a</a:t>
            </a: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Flat                     </a:t>
            </a: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b</a:t>
            </a: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Gouraud                     </a:t>
            </a: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c</a:t>
            </a:r>
            <a:r>
              <a:rPr lang="zh-CN" altLang="en-US" sz="1800" dirty="0">
                <a:latin typeface="微软雅黑" panose="020B0503020204020204" charset="-122"/>
                <a:ea typeface="微软雅黑" panose="020B0503020204020204" charset="-122"/>
              </a:rPr>
              <a:t>）</a:t>
            </a:r>
            <a:r>
              <a:rPr lang="en-US" altLang="zh-CN" sz="1800" dirty="0">
                <a:latin typeface="微软雅黑" panose="020B0503020204020204" charset="-122"/>
                <a:ea typeface="微软雅黑" panose="020B0503020204020204" charset="-122"/>
              </a:rPr>
              <a:t>Phong</a:t>
            </a:r>
            <a:endParaRPr lang="en-US" altLang="zh-CN" sz="1800" dirty="0">
              <a:latin typeface="微软雅黑" panose="020B0503020204020204" charset="-122"/>
              <a:ea typeface="微软雅黑" panose="020B0503020204020204" charset="-122"/>
            </a:endParaRPr>
          </a:p>
          <a:p>
            <a:pPr indent="265430" algn="ctr">
              <a:spcAft>
                <a:spcPct val="0"/>
              </a:spcAft>
              <a:buFontTx/>
            </a:pPr>
            <a:r>
              <a:rPr lang="en-US" altLang="zh-CN" sz="1800" dirty="0">
                <a:solidFill>
                  <a:srgbClr val="003300"/>
                </a:solidFill>
                <a:latin typeface="微软雅黑" panose="020B0503020204020204" charset="-122"/>
                <a:ea typeface="微软雅黑" panose="020B0503020204020204" charset="-122"/>
              </a:rPr>
              <a:t> </a:t>
            </a:r>
            <a:r>
              <a:rPr lang="zh-CN" altLang="en-US" sz="1800" dirty="0">
                <a:solidFill>
                  <a:srgbClr val="003300"/>
                </a:solidFill>
                <a:latin typeface="微软雅黑" panose="020B0503020204020204" charset="-122"/>
                <a:ea typeface="微软雅黑" panose="020B0503020204020204" charset="-122"/>
              </a:rPr>
              <a:t>球面着色模式效果图</a:t>
            </a:r>
            <a:endParaRPr lang="zh-CN" altLang="en-US" sz="1800" dirty="0">
              <a:solidFill>
                <a:srgbClr val="003300"/>
              </a:solidFill>
              <a:latin typeface="微软雅黑" panose="020B0503020204020204" charset="-122"/>
              <a:ea typeface="微软雅黑" panose="020B0503020204020204" charset="-122"/>
            </a:endParaRPr>
          </a:p>
        </p:txBody>
      </p:sp>
      <p:pic>
        <p:nvPicPr>
          <p:cNvPr id="65539" name="Picture 14" descr="9-35a"/>
          <p:cNvPicPr>
            <a:picLocks noChangeAspect="1"/>
          </p:cNvPicPr>
          <p:nvPr/>
        </p:nvPicPr>
        <p:blipFill>
          <a:blip r:embed="rId1"/>
          <a:stretch>
            <a:fillRect/>
          </a:stretch>
        </p:blipFill>
        <p:spPr>
          <a:xfrm>
            <a:off x="971550" y="3290888"/>
            <a:ext cx="1800225" cy="1789112"/>
          </a:xfrm>
          <a:prstGeom prst="rect">
            <a:avLst/>
          </a:prstGeom>
          <a:noFill/>
          <a:ln w="9525">
            <a:noFill/>
          </a:ln>
        </p:spPr>
      </p:pic>
      <p:pic>
        <p:nvPicPr>
          <p:cNvPr id="65540" name="Picture 13" descr="9-35b"/>
          <p:cNvPicPr>
            <a:picLocks noChangeAspect="1"/>
          </p:cNvPicPr>
          <p:nvPr/>
        </p:nvPicPr>
        <p:blipFill>
          <a:blip r:embed="rId2"/>
          <a:stretch>
            <a:fillRect/>
          </a:stretch>
        </p:blipFill>
        <p:spPr>
          <a:xfrm>
            <a:off x="3829050" y="3244850"/>
            <a:ext cx="1778000" cy="1789113"/>
          </a:xfrm>
          <a:prstGeom prst="rect">
            <a:avLst/>
          </a:prstGeom>
          <a:noFill/>
          <a:ln w="9525">
            <a:noFill/>
          </a:ln>
        </p:spPr>
      </p:pic>
      <p:pic>
        <p:nvPicPr>
          <p:cNvPr id="65541" name="Picture 12" descr="9-35c"/>
          <p:cNvPicPr>
            <a:picLocks noChangeAspect="1"/>
          </p:cNvPicPr>
          <p:nvPr/>
        </p:nvPicPr>
        <p:blipFill>
          <a:blip r:embed="rId3"/>
          <a:stretch>
            <a:fillRect/>
          </a:stretch>
        </p:blipFill>
        <p:spPr>
          <a:xfrm>
            <a:off x="6462713" y="3200400"/>
            <a:ext cx="1800225" cy="1800225"/>
          </a:xfrm>
          <a:prstGeom prst="rect">
            <a:avLst/>
          </a:prstGeom>
          <a:noFill/>
          <a:ln w="9525">
            <a:noFill/>
          </a:ln>
        </p:spPr>
      </p:pic>
      <p:sp>
        <p:nvSpPr>
          <p:cNvPr id="65542" name="Rectangle 17"/>
          <p:cNvSpPr/>
          <p:nvPr/>
        </p:nvSpPr>
        <p:spPr>
          <a:xfrm>
            <a:off x="4306888" y="3914775"/>
            <a:ext cx="517525" cy="244475"/>
          </a:xfrm>
          <a:prstGeom prst="rect">
            <a:avLst/>
          </a:prstGeom>
          <a:noFill/>
          <a:ln w="9525">
            <a:noFill/>
          </a:ln>
          <a:effectLst>
            <a:prstShdw prst="shdw17" dist="17961" dir="2699999">
              <a:srgbClr val="999999"/>
            </a:prstShdw>
          </a:effectLst>
        </p:spPr>
        <p:txBody>
          <a:bodyPr wrap="none" anchor="ctr" anchorCtr="0">
            <a:spAutoFit/>
          </a:bodyPr>
          <a:p>
            <a:pPr algn="ctr" eaLnBrk="0" hangingPunct="0">
              <a:spcAft>
                <a:spcPct val="0"/>
              </a:spcAft>
              <a:buFontTx/>
            </a:pPr>
            <a:r>
              <a:rPr lang="zh-CN" altLang="en-US" sz="1000" dirty="0">
                <a:solidFill>
                  <a:srgbClr val="0000CC"/>
                </a:solidFill>
                <a:latin typeface="Times New Roman" panose="02020603050405020304" pitchFamily="18" charset="0"/>
              </a:rPr>
              <a:t>  </a:t>
            </a:r>
            <a:endParaRPr lang="zh-CN" altLang="en-US" sz="2000" dirty="0">
              <a:solidFill>
                <a:srgbClr val="0000CC"/>
              </a:solidFill>
              <a:latin typeface="Calibri" panose="020F0502020204030204" pitchFamily="34" charset="0"/>
            </a:endParaRPr>
          </a:p>
        </p:txBody>
      </p:sp>
      <p:sp>
        <p:nvSpPr>
          <p:cNvPr id="65543"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7.5.1.3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着色和</a:t>
            </a:r>
            <a:r>
              <a:rPr lang="en-US" altLang="zh-CN" sz="2800" b="1" dirty="0">
                <a:latin typeface="Times New Roman" panose="02020603050405020304" pitchFamily="18" charset="0"/>
                <a:ea typeface="楷体" panose="02010609060101010101" pitchFamily="49" charset="-122"/>
              </a:rPr>
              <a:t>Phong</a:t>
            </a:r>
            <a:r>
              <a:rPr lang="zh-CN" altLang="en-US" sz="2800" b="1" dirty="0">
                <a:latin typeface="Times New Roman" panose="02020603050405020304" pitchFamily="18" charset="0"/>
                <a:ea typeface="楷体" panose="02010609060101010101" pitchFamily="49" charset="-122"/>
              </a:rPr>
              <a:t>着色方法</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Picture 4" descr="C:\My Documents\Lectures98\gouraud.tif"/>
          <p:cNvPicPr>
            <a:picLocks noChangeAspect="1"/>
          </p:cNvPicPr>
          <p:nvPr/>
        </p:nvPicPr>
        <p:blipFill>
          <a:blip r:embed="rId1"/>
          <a:stretch>
            <a:fillRect/>
          </a:stretch>
        </p:blipFill>
        <p:spPr>
          <a:xfrm>
            <a:off x="792163" y="3251200"/>
            <a:ext cx="3708400" cy="2781300"/>
          </a:xfrm>
          <a:prstGeom prst="rect">
            <a:avLst/>
          </a:prstGeom>
          <a:noFill/>
          <a:ln w="9525">
            <a:noFill/>
          </a:ln>
        </p:spPr>
      </p:pic>
      <p:pic>
        <p:nvPicPr>
          <p:cNvPr id="66562" name="Picture 5" descr="C:\My Documents\Lectures98\phong.tif"/>
          <p:cNvPicPr>
            <a:picLocks noChangeAspect="1"/>
          </p:cNvPicPr>
          <p:nvPr/>
        </p:nvPicPr>
        <p:blipFill>
          <a:blip r:embed="rId2"/>
          <a:stretch>
            <a:fillRect/>
          </a:stretch>
        </p:blipFill>
        <p:spPr>
          <a:xfrm>
            <a:off x="4565650" y="3251200"/>
            <a:ext cx="3711575" cy="2784475"/>
          </a:xfrm>
          <a:prstGeom prst="rect">
            <a:avLst/>
          </a:prstGeom>
          <a:noFill/>
          <a:ln w="9525">
            <a:noFill/>
          </a:ln>
        </p:spPr>
      </p:pic>
      <p:sp>
        <p:nvSpPr>
          <p:cNvPr id="66563" name="Text Box 6"/>
          <p:cNvSpPr txBox="1"/>
          <p:nvPr/>
        </p:nvSpPr>
        <p:spPr>
          <a:xfrm>
            <a:off x="914400" y="1981200"/>
            <a:ext cx="7315200" cy="492125"/>
          </a:xfrm>
          <a:prstGeom prst="rect">
            <a:avLst/>
          </a:prstGeom>
          <a:noFill/>
          <a:ln w="38100">
            <a:noFill/>
          </a:ln>
        </p:spPr>
        <p:txBody>
          <a:bodyPr anchor="t" anchorCtr="0">
            <a:spAutoFit/>
          </a:bodyPr>
          <a:p>
            <a:pPr marL="457200" indent="-457200">
              <a:spcAft>
                <a:spcPct val="0"/>
              </a:spcAft>
              <a:buSzPct val="140000"/>
              <a:buFontTx/>
              <a:buChar char="•"/>
            </a:pPr>
            <a:r>
              <a:rPr lang="zh-CN" altLang="en-US" sz="2600" dirty="0">
                <a:latin typeface="微软雅黑" panose="020B0503020204020204" charset="-122"/>
                <a:ea typeface="微软雅黑" panose="020B0503020204020204" charset="-122"/>
              </a:rPr>
              <a:t> </a:t>
            </a:r>
            <a:r>
              <a:rPr lang="en-US" altLang="zh-CN" sz="2400" b="1" dirty="0">
                <a:latin typeface="华文楷体" panose="02010600040101010101" pitchFamily="2" charset="-122"/>
                <a:ea typeface="华文楷体" panose="02010600040101010101" pitchFamily="2" charset="-122"/>
              </a:rPr>
              <a:t>Phong</a:t>
            </a:r>
            <a:r>
              <a:rPr lang="zh-CN" altLang="en-US" sz="2400" b="1" dirty="0">
                <a:latin typeface="华文楷体" panose="02010600040101010101" pitchFamily="2" charset="-122"/>
                <a:ea typeface="华文楷体" panose="02010600040101010101" pitchFamily="2" charset="-122"/>
              </a:rPr>
              <a:t>方法可以产生正确的高光区域</a:t>
            </a:r>
            <a:endParaRPr lang="zh-CN" altLang="en-US" sz="2400" b="1" dirty="0">
              <a:latin typeface="华文楷体" panose="02010600040101010101" pitchFamily="2" charset="-122"/>
              <a:ea typeface="华文楷体" panose="02010600040101010101" pitchFamily="2" charset="-122"/>
            </a:endParaRPr>
          </a:p>
        </p:txBody>
      </p:sp>
      <p:sp>
        <p:nvSpPr>
          <p:cNvPr id="66564" name="Text Box 7"/>
          <p:cNvSpPr txBox="1"/>
          <p:nvPr/>
        </p:nvSpPr>
        <p:spPr>
          <a:xfrm>
            <a:off x="1371600" y="5943600"/>
            <a:ext cx="6096000" cy="566738"/>
          </a:xfrm>
          <a:prstGeom prst="rect">
            <a:avLst/>
          </a:prstGeom>
          <a:noFill/>
          <a:ln w="38100">
            <a:noFill/>
          </a:ln>
        </p:spPr>
        <p:txBody>
          <a:bodyPr anchor="t" anchorCtr="0">
            <a:spAutoFit/>
          </a:bodyPr>
          <a:p>
            <a:pPr>
              <a:lnSpc>
                <a:spcPct val="110000"/>
              </a:lnSpc>
              <a:spcAft>
                <a:spcPct val="0"/>
              </a:spcAft>
              <a:buFontTx/>
            </a:pPr>
            <a:r>
              <a:rPr lang="en-US" altLang="zh-CN" b="1" dirty="0">
                <a:latin typeface="微软雅黑" panose="020B0503020204020204" charset="-122"/>
                <a:ea typeface="微软雅黑" panose="020B0503020204020204" charset="-122"/>
              </a:rPr>
              <a:t>Gouraud                      Phong</a:t>
            </a:r>
            <a:endParaRPr lang="en-US" altLang="zh-CN" b="1" dirty="0">
              <a:latin typeface="微软雅黑" panose="020B0503020204020204" charset="-122"/>
              <a:ea typeface="微软雅黑" panose="020B0503020204020204" charset="-122"/>
            </a:endParaRPr>
          </a:p>
        </p:txBody>
      </p:sp>
      <p:sp>
        <p:nvSpPr>
          <p:cNvPr id="66565"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7.5.1.3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着色和</a:t>
            </a:r>
            <a:r>
              <a:rPr lang="en-US" altLang="zh-CN" sz="2800" b="1" dirty="0">
                <a:latin typeface="Times New Roman" panose="02020603050405020304" pitchFamily="18" charset="0"/>
                <a:ea typeface="楷体" panose="02010609060101010101" pitchFamily="49" charset="-122"/>
              </a:rPr>
              <a:t>Phong</a:t>
            </a:r>
            <a:r>
              <a:rPr lang="zh-CN" altLang="en-US" sz="2800" b="1" dirty="0">
                <a:latin typeface="Times New Roman" panose="02020603050405020304" pitchFamily="18" charset="0"/>
                <a:ea typeface="楷体" panose="02010609060101010101" pitchFamily="49" charset="-122"/>
              </a:rPr>
              <a:t>着色方法</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5" name="Picture 4" descr="Z:\other\cg\c2.jpg"/>
          <p:cNvPicPr>
            <a:picLocks noChangeAspect="1"/>
          </p:cNvPicPr>
          <p:nvPr/>
        </p:nvPicPr>
        <p:blipFill>
          <a:blip r:embed="rId1"/>
          <a:stretch>
            <a:fillRect/>
          </a:stretch>
        </p:blipFill>
        <p:spPr>
          <a:xfrm>
            <a:off x="1219200" y="1676400"/>
            <a:ext cx="6019800" cy="4514850"/>
          </a:xfrm>
          <a:prstGeom prst="rect">
            <a:avLst/>
          </a:prstGeom>
          <a:noFill/>
          <a:ln w="9525">
            <a:noFill/>
          </a:ln>
        </p:spPr>
      </p:pic>
      <p:sp>
        <p:nvSpPr>
          <p:cNvPr id="67586" name="标题 1"/>
          <p:cNvSpPr>
            <a:spLocks noGrp="1"/>
          </p:cNvSpPr>
          <p:nvPr>
            <p:ph type="title"/>
          </p:nvPr>
        </p:nvSpPr>
        <p:spPr/>
        <p:txBody>
          <a:bodyPr vert="horz" wrap="square" lIns="91440" tIns="45720" rIns="91440" bIns="45720" anchor="ctr" anchorCtr="0"/>
          <a:p>
            <a:r>
              <a:rPr lang="en-US" altLang="zh-CN" sz="2800" b="1" dirty="0">
                <a:latin typeface="楷体" panose="02010609060101010101" pitchFamily="49" charset="-122"/>
                <a:ea typeface="楷体" panose="02010609060101010101" pitchFamily="49" charset="-122"/>
                <a:sym typeface="宋体" panose="02010600030101010101" pitchFamily="2" charset="-122"/>
              </a:rPr>
              <a:t>7.5.1.3 </a:t>
            </a:r>
            <a:r>
              <a:rPr lang="en-US" altLang="zh-CN" sz="2800" b="1" dirty="0">
                <a:latin typeface="Times New Roman" panose="02020603050405020304" pitchFamily="18" charset="0"/>
                <a:ea typeface="楷体" panose="02010609060101010101" pitchFamily="49" charset="-122"/>
              </a:rPr>
              <a:t>Gouraud</a:t>
            </a:r>
            <a:r>
              <a:rPr lang="zh-CN" altLang="en-US" sz="2800" b="1" dirty="0">
                <a:latin typeface="Times New Roman" panose="02020603050405020304" pitchFamily="18" charset="0"/>
                <a:ea typeface="楷体" panose="02010609060101010101" pitchFamily="49" charset="-122"/>
              </a:rPr>
              <a:t>着色和</a:t>
            </a:r>
            <a:r>
              <a:rPr lang="en-US" altLang="zh-CN" sz="2800" b="1" dirty="0">
                <a:latin typeface="Times New Roman" panose="02020603050405020304" pitchFamily="18" charset="0"/>
                <a:ea typeface="楷体" panose="02010609060101010101" pitchFamily="49" charset="-122"/>
              </a:rPr>
              <a:t>Phong</a:t>
            </a:r>
            <a:r>
              <a:rPr lang="zh-CN" altLang="en-US" sz="2800" b="1" dirty="0">
                <a:latin typeface="Times New Roman" panose="02020603050405020304" pitchFamily="18" charset="0"/>
                <a:ea typeface="楷体" panose="02010609060101010101" pitchFamily="49" charset="-122"/>
              </a:rPr>
              <a:t>着色方法</a:t>
            </a:r>
            <a:endParaRPr lang="zh-CN" altLang="en-US" sz="2800" b="1"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3"/>
          <p:cNvSpPr>
            <a:spLocks noGrp="1"/>
          </p:cNvSpPr>
          <p:nvPr>
            <p:ph idx="1"/>
          </p:nvPr>
        </p:nvSpPr>
        <p:spPr>
          <a:xfrm>
            <a:off x="252730" y="1301750"/>
            <a:ext cx="8229600" cy="4641850"/>
          </a:xfrm>
        </p:spPr>
        <p:txBody>
          <a:bodyPr vert="horz" wrap="square" lIns="91440" tIns="45720" rIns="91440" bIns="45720" anchor="t" anchorCtr="0"/>
          <a:p>
            <a:pPr marL="107950" indent="0">
              <a:lnSpc>
                <a:spcPct val="120000"/>
              </a:lnSpc>
              <a:spcBef>
                <a:spcPts val="600"/>
              </a:spcBef>
            </a:pPr>
            <a:r>
              <a:rPr lang="en-US" altLang="zh-CN" sz="2600" dirty="0">
                <a:latin typeface="Times New Roman" panose="02020603050405020304" pitchFamily="18" charset="0"/>
                <a:ea typeface="楷体" panose="02010609060101010101" pitchFamily="49" charset="-122"/>
              </a:rPr>
              <a:t> RGB</a:t>
            </a:r>
            <a:r>
              <a:rPr lang="zh-CN" altLang="en-US" sz="2600" dirty="0">
                <a:latin typeface="Times New Roman" panose="02020603050405020304" pitchFamily="18" charset="0"/>
                <a:ea typeface="楷体" panose="02010609060101010101" pitchFamily="49" charset="-122"/>
              </a:rPr>
              <a:t>颜色模型</a:t>
            </a:r>
            <a:endParaRPr lang="en-US" altLang="zh-CN" sz="2600" dirty="0">
              <a:latin typeface="Times New Roman" panose="02020603050405020304" pitchFamily="18" charset="0"/>
              <a:ea typeface="楷体" panose="02010609060101010101" pitchFamily="49" charset="-122"/>
            </a:endParaRPr>
          </a:p>
          <a:p>
            <a:pPr marL="453390" lvl="1" indent="0" latinLnBrk="0">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为什么选择红绿蓝作为基本色彩</a:t>
            </a:r>
            <a:endParaRPr lang="en-US" altLang="zh-CN" sz="2400" dirty="0">
              <a:latin typeface="Times New Roman" panose="02020603050405020304" pitchFamily="18" charset="0"/>
              <a:ea typeface="楷体" panose="02010609060101010101" pitchFamily="49" charset="-122"/>
            </a:endParaRPr>
          </a:p>
          <a:p>
            <a:pPr lvl="2" indent="0">
              <a:spcBef>
                <a:spcPts val="600"/>
              </a:spcBef>
            </a:pPr>
            <a:r>
              <a:rPr lang="en-US" altLang="zh-CN" sz="2200" dirty="0">
                <a:latin typeface="Times New Roman" panose="02020603050405020304" pitchFamily="18" charset="0"/>
                <a:ea typeface="楷体" panose="02010609060101010101" pitchFamily="49" charset="-122"/>
              </a:rPr>
              <a:t> </a:t>
            </a:r>
            <a:r>
              <a:rPr lang="zh-CN" altLang="en-US" sz="2200" dirty="0">
                <a:latin typeface="Times New Roman" panose="02020603050405020304" pitchFamily="18" charset="0"/>
                <a:ea typeface="楷体" panose="02010609060101010101" pitchFamily="49" charset="-122"/>
              </a:rPr>
              <a:t>基于人类视觉系统中色彩感知的特性</a:t>
            </a:r>
            <a:endParaRPr lang="en-US" altLang="zh-CN" sz="2200" dirty="0">
              <a:latin typeface="Times New Roman" panose="02020603050405020304" pitchFamily="18" charset="0"/>
              <a:ea typeface="楷体" panose="02010609060101010101" pitchFamily="49" charset="-122"/>
            </a:endParaRPr>
          </a:p>
          <a:p>
            <a:pPr lvl="2" indent="0">
              <a:spcBef>
                <a:spcPts val="600"/>
              </a:spcBef>
            </a:pPr>
            <a:r>
              <a:rPr lang="en-US" altLang="zh-CN" sz="2200" dirty="0">
                <a:latin typeface="Times New Roman" panose="02020603050405020304" pitchFamily="18" charset="0"/>
                <a:ea typeface="楷体" panose="02010609060101010101" pitchFamily="49" charset="-122"/>
              </a:rPr>
              <a:t> </a:t>
            </a:r>
            <a:r>
              <a:rPr lang="zh-CN" altLang="en-US" sz="2200" dirty="0">
                <a:latin typeface="Times New Roman" panose="02020603050405020304" pitchFamily="18" charset="0"/>
                <a:ea typeface="楷体" panose="02010609060101010101" pitchFamily="49" charset="-122"/>
              </a:rPr>
              <a:t>人眼的视网膜中有三种锥状视觉细胞，分别对红、绿、蓝三种光最敏感。研究发现，不同强度的三种基光线混合可以产生几乎所有的可见颜色。这就是色度学基本</a:t>
            </a:r>
            <a:r>
              <a:rPr lang="zh-CN" sz="2200" dirty="0">
                <a:latin typeface="Times New Roman" panose="02020603050405020304" pitchFamily="18" charset="0"/>
                <a:ea typeface="楷体" panose="02010609060101010101" pitchFamily="49" charset="-122"/>
              </a:rPr>
              <a:t>的</a:t>
            </a:r>
            <a:r>
              <a:rPr lang="zh-CN" altLang="en-US" sz="2200" dirty="0">
                <a:latin typeface="Times New Roman" panose="02020603050405020304" pitchFamily="18" charset="0"/>
                <a:ea typeface="楷体" panose="02010609060101010101" pitchFamily="49" charset="-122"/>
              </a:rPr>
              <a:t>三基色原理。</a:t>
            </a:r>
            <a:endParaRPr lang="zh-CN" altLang="en-US" sz="2200" dirty="0">
              <a:latin typeface="Times New Roman" panose="02020603050405020304" pitchFamily="18" charset="0"/>
              <a:ea typeface="楷体" panose="02010609060101010101" pitchFamily="49" charset="-122"/>
            </a:endParaRPr>
          </a:p>
          <a:p>
            <a:pPr marL="453390" lvl="1" indent="0" algn="l" latinLnBrk="0">
              <a:spcBef>
                <a:spcPts val="600"/>
              </a:spcBef>
              <a:buClrTx/>
              <a:buSzTx/>
            </a:pPr>
            <a:r>
              <a:rPr lang="en-US" altLang="zh-CN" sz="2400" dirty="0">
                <a:latin typeface="Times New Roman" panose="02020603050405020304" pitchFamily="18" charset="0"/>
                <a:ea typeface="楷体" panose="02010609060101010101" pitchFamily="49" charset="-122"/>
              </a:rPr>
              <a:t> RGB模型称为“加色</a:t>
            </a:r>
            <a:r>
              <a:rPr lang="zh-CN" altLang="en-US" sz="2400" dirty="0">
                <a:latin typeface="Times New Roman" panose="02020603050405020304" pitchFamily="18" charset="0"/>
                <a:ea typeface="楷体" panose="02010609060101010101" pitchFamily="49" charset="-122"/>
              </a:rPr>
              <a:t>模型</a:t>
            </a:r>
            <a:r>
              <a:rPr lang="en-US" altLang="zh-CN" sz="2400" dirty="0">
                <a:latin typeface="Times New Roman" panose="02020603050405020304" pitchFamily="18" charset="0"/>
                <a:ea typeface="楷体" panose="02010609060101010101" pitchFamily="49" charset="-122"/>
              </a:rPr>
              <a:t>”，</a:t>
            </a:r>
            <a:r>
              <a:rPr lang="zh-CN" altLang="en-US" sz="2400" dirty="0">
                <a:latin typeface="Times New Roman" panose="02020603050405020304" pitchFamily="18" charset="0"/>
                <a:ea typeface="楷体" panose="02010609060101010101" pitchFamily="49" charset="-122"/>
              </a:rPr>
              <a:t>多色叠加表示色彩。</a:t>
            </a:r>
            <a:endParaRPr lang="zh-CN" altLang="en-US" sz="2400" dirty="0">
              <a:latin typeface="Times New Roman" panose="02020603050405020304" pitchFamily="18" charset="0"/>
              <a:ea typeface="楷体" panose="02010609060101010101" pitchFamily="49" charset="-122"/>
            </a:endParaRPr>
          </a:p>
          <a:p>
            <a:pPr marL="910590" lvl="2" indent="0" algn="l" latinLnBrk="0">
              <a:spcBef>
                <a:spcPts val="600"/>
              </a:spcBef>
              <a:buClrTx/>
              <a:buSzTx/>
            </a:pPr>
            <a:r>
              <a:rPr lang="zh-CN" altLang="en-US" sz="2200" dirty="0">
                <a:latin typeface="Times New Roman" panose="02020603050405020304" pitchFamily="18" charset="0"/>
                <a:ea typeface="楷体" panose="02010609060101010101" pitchFamily="49" charset="-122"/>
              </a:rPr>
              <a:t>各分量为零时表示</a:t>
            </a:r>
            <a:r>
              <a:rPr lang="en-US" altLang="zh-CN" sz="2200" dirty="0">
                <a:latin typeface="Times New Roman" panose="02020603050405020304" pitchFamily="18" charset="0"/>
                <a:ea typeface="楷体" panose="02010609060101010101" pitchFamily="49" charset="-122"/>
              </a:rPr>
              <a:t>全黑，各色光加入后产生色彩，加到</a:t>
            </a:r>
            <a:r>
              <a:rPr lang="zh-CN" altLang="en-US" sz="2200" dirty="0">
                <a:latin typeface="Times New Roman" panose="02020603050405020304" pitchFamily="18" charset="0"/>
                <a:ea typeface="楷体" panose="02010609060101010101" pitchFamily="49" charset="-122"/>
              </a:rPr>
              <a:t>最大值</a:t>
            </a:r>
            <a:r>
              <a:rPr lang="en-US" altLang="zh-CN" sz="2200" dirty="0">
                <a:latin typeface="Times New Roman" panose="02020603050405020304" pitchFamily="18" charset="0"/>
                <a:ea typeface="楷体" panose="02010609060101010101" pitchFamily="49" charset="-122"/>
              </a:rPr>
              <a:t>时成为白色。</a:t>
            </a:r>
            <a:endParaRPr lang="en-US" altLang="zh-CN" sz="2200" dirty="0">
              <a:latin typeface="Times New Roman" panose="02020603050405020304" pitchFamily="18" charset="0"/>
              <a:ea typeface="楷体" panose="02010609060101010101" pitchFamily="49" charset="-122"/>
            </a:endParaRPr>
          </a:p>
          <a:p>
            <a:pPr marL="453390" lvl="1" indent="0" algn="l" latinLnBrk="0">
              <a:spcBef>
                <a:spcPts val="600"/>
              </a:spcBef>
              <a:buClrTx/>
              <a:buSzTx/>
            </a:pPr>
            <a:r>
              <a:rPr lang="zh-CN" altLang="en-US" sz="2400" dirty="0">
                <a:latin typeface="Times New Roman" panose="02020603050405020304" pitchFamily="18" charset="0"/>
                <a:ea typeface="楷体" panose="02010609060101010101" pitchFamily="49" charset="-122"/>
              </a:rPr>
              <a:t>加色模型一般用于</a:t>
            </a:r>
            <a:r>
              <a:rPr lang="en-US" altLang="zh-CN" sz="2400" dirty="0">
                <a:latin typeface="Times New Roman" panose="02020603050405020304" pitchFamily="18" charset="0"/>
                <a:ea typeface="楷体" panose="02010609060101010101" pitchFamily="49" charset="-122"/>
              </a:rPr>
              <a:t>发光体</a:t>
            </a:r>
            <a:r>
              <a:rPr lang="zh-CN" altLang="en-US" sz="2400" dirty="0">
                <a:latin typeface="Times New Roman" panose="02020603050405020304" pitchFamily="18" charset="0"/>
                <a:ea typeface="楷体" panose="02010609060101010101" pitchFamily="49" charset="-122"/>
              </a:rPr>
              <a:t>。</a:t>
            </a:r>
            <a:endParaRPr lang="zh-CN" altLang="en-US" sz="2400" dirty="0">
              <a:latin typeface="Times New Roman" panose="02020603050405020304" pitchFamily="18" charset="0"/>
              <a:ea typeface="楷体" panose="02010609060101010101" pitchFamily="49" charset="-122"/>
            </a:endParaRPr>
          </a:p>
        </p:txBody>
      </p:sp>
      <p:pic>
        <p:nvPicPr>
          <p:cNvPr id="9218" name="Picture 2"/>
          <p:cNvPicPr>
            <a:picLocks noChangeAspect="1"/>
          </p:cNvPicPr>
          <p:nvPr/>
        </p:nvPicPr>
        <p:blipFill>
          <a:blip r:embed="rId1"/>
          <a:stretch>
            <a:fillRect/>
          </a:stretch>
        </p:blipFill>
        <p:spPr>
          <a:xfrm>
            <a:off x="5509260" y="5157470"/>
            <a:ext cx="3177540" cy="1629410"/>
          </a:xfrm>
          <a:prstGeom prst="rect">
            <a:avLst/>
          </a:prstGeom>
          <a:noFill/>
          <a:ln w="9525">
            <a:noFill/>
          </a:ln>
        </p:spPr>
      </p:pic>
      <p:sp>
        <p:nvSpPr>
          <p:cNvPr id="9219"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--RGB</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内容占位符 2"/>
          <p:cNvSpPr>
            <a:spLocks noGrp="1"/>
          </p:cNvSpPr>
          <p:nvPr>
            <p:ph idx="1"/>
          </p:nvPr>
        </p:nvSpPr>
        <p:spPr/>
        <p:txBody>
          <a:bodyPr vert="horz" wrap="square" lIns="91440" tIns="45720" rIns="91440" bIns="45720" anchor="t" anchorCtr="0"/>
          <a:p>
            <a:endParaRPr lang="zh-CN" altLang="en-US" dirty="0">
              <a:ea typeface="宋体" panose="02010600030101010101" pitchFamily="2" charset="-122"/>
            </a:endParaRPr>
          </a:p>
        </p:txBody>
      </p:sp>
      <p:sp>
        <p:nvSpPr>
          <p:cNvPr id="53250" name="TextBox 3"/>
          <p:cNvSpPr txBox="1"/>
          <p:nvPr/>
        </p:nvSpPr>
        <p:spPr>
          <a:xfrm>
            <a:off x="796925" y="6103938"/>
            <a:ext cx="3671888" cy="400050"/>
          </a:xfrm>
          <a:prstGeom prst="rect">
            <a:avLst/>
          </a:prstGeom>
          <a:noFill/>
          <a:ln w="9525">
            <a:noFill/>
          </a:ln>
        </p:spPr>
        <p:txBody>
          <a:bodyPr anchor="t" anchorCtr="0">
            <a:spAutoFit/>
          </a:bodyPr>
          <a:p>
            <a:pPr>
              <a:buFontTx/>
            </a:pPr>
            <a:r>
              <a:rPr lang="en-US" altLang="zh-CN" sz="2000" dirty="0">
                <a:latin typeface="Times New Roman" panose="02020603050405020304" pitchFamily="18" charset="0"/>
              </a:rPr>
              <a:t>UC Berkeley CS184/284A</a:t>
            </a:r>
            <a:endParaRPr lang="zh-CN" altLang="en-US" sz="2000" dirty="0">
              <a:latin typeface="Times New Roman" panose="02020603050405020304" pitchFamily="18" charset="0"/>
            </a:endParaRPr>
          </a:p>
        </p:txBody>
      </p:sp>
      <p:pic>
        <p:nvPicPr>
          <p:cNvPr id="53251" name="Picture 2"/>
          <p:cNvPicPr>
            <a:picLocks noChangeAspect="1"/>
          </p:cNvPicPr>
          <p:nvPr/>
        </p:nvPicPr>
        <p:blipFill>
          <a:blip r:embed="rId1"/>
          <a:stretch>
            <a:fillRect/>
          </a:stretch>
        </p:blipFill>
        <p:spPr>
          <a:xfrm>
            <a:off x="971550" y="1484313"/>
            <a:ext cx="6994525" cy="4497387"/>
          </a:xfrm>
          <a:prstGeom prst="rect">
            <a:avLst/>
          </a:prstGeom>
          <a:noFill/>
          <a:ln w="9525">
            <a:noFill/>
          </a:ln>
        </p:spPr>
      </p:pic>
      <p:sp>
        <p:nvSpPr>
          <p:cNvPr id="53252" name="标题 1"/>
          <p:cNvSpPr>
            <a:spLocks noGrp="1"/>
          </p:cNvSpPr>
          <p:nvPr>
            <p:ph type="title"/>
          </p:nvPr>
        </p:nvSpPr>
        <p:spPr/>
        <p:txBody>
          <a:bodyPr vert="horz" wrap="square" lIns="91440" tIns="45720" rIns="91440" bIns="45720" anchor="ctr" anchorCtr="0"/>
          <a:p>
            <a:pPr marL="342900" indent="-342900">
              <a:buNone/>
            </a:pPr>
            <a:r>
              <a:rPr lang="en-US" altLang="zh-CN" sz="3200" b="1" dirty="0">
                <a:latin typeface="Times New Roman" panose="02020603050405020304" pitchFamily="18" charset="0"/>
                <a:ea typeface="楷体" panose="02010609060101010101" pitchFamily="49" charset="-122"/>
                <a:sym typeface="宋体" panose="02010600030101010101" pitchFamily="2" charset="-122"/>
              </a:rPr>
              <a:t>7.5</a:t>
            </a:r>
            <a:r>
              <a:rPr lang="en-US" altLang="zh-CN" sz="3200" b="1" dirty="0">
                <a:latin typeface="楷体" panose="02010609060101010101" pitchFamily="49" charset="-122"/>
                <a:ea typeface="楷体" panose="02010609060101010101" pitchFamily="49" charset="-122"/>
                <a:sym typeface="宋体" panose="02010600030101010101" pitchFamily="2" charset="-122"/>
              </a:rPr>
              <a:t> </a:t>
            </a:r>
            <a:r>
              <a:rPr lang="zh-CN" altLang="en-US" sz="3200" b="1" dirty="0">
                <a:latin typeface="楷体" panose="02010609060101010101" pitchFamily="49" charset="-122"/>
                <a:ea typeface="楷体" panose="02010609060101010101" pitchFamily="49" charset="-122"/>
                <a:sym typeface="宋体" panose="02010600030101010101" pitchFamily="2" charset="-122"/>
              </a:rPr>
              <a:t>明暗度处理模型（着色模型）</a:t>
            </a:r>
            <a:endParaRPr lang="zh-CN" altLang="en-US" sz="3200" dirty="0">
              <a:ea typeface="宋体" panose="02010600030101010101" pitchFamily="2" charset="-122"/>
            </a:endParaRPr>
          </a:p>
        </p:txBody>
      </p:sp>
      <p:sp>
        <p:nvSpPr>
          <p:cNvPr id="5" name="矩形 4"/>
          <p:cNvSpPr/>
          <p:nvPr/>
        </p:nvSpPr>
        <p:spPr>
          <a:xfrm>
            <a:off x="3059113" y="2708275"/>
            <a:ext cx="4824413" cy="244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50000"/>
              </a:spcBef>
              <a:spcAft>
                <a:spcPct val="5000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a:spLocks noGrp="1"/>
          </p:cNvSpPr>
          <p:nvPr>
            <p:ph type="title"/>
          </p:nvPr>
        </p:nvSpPr>
        <p:spPr/>
        <p:txBody>
          <a:bodyPr vert="horz" wrap="square" lIns="91440" tIns="45720" rIns="91440" bIns="45720" anchor="ctr" anchorCtr="0"/>
          <a:p>
            <a:r>
              <a:rPr lang="zh-CN" altLang="en-US" sz="3200" dirty="0">
                <a:latin typeface="华文楷体" panose="02010600040101010101" pitchFamily="2" charset="-122"/>
                <a:ea typeface="华文楷体" panose="02010600040101010101" pitchFamily="2" charset="-122"/>
              </a:rPr>
              <a:t> 真实感图形技术</a:t>
            </a:r>
            <a:endParaRPr lang="zh-CN" altLang="en-US" sz="3200" dirty="0">
              <a:latin typeface="华文楷体" panose="02010600040101010101" pitchFamily="2" charset="-122"/>
              <a:ea typeface="华文楷体" panose="02010600040101010101" pitchFamily="2" charset="-122"/>
            </a:endParaRPr>
          </a:p>
        </p:txBody>
      </p:sp>
      <p:sp>
        <p:nvSpPr>
          <p:cNvPr id="68610" name="Rectangle 3"/>
          <p:cNvSpPr>
            <a:spLocks noGrp="1"/>
          </p:cNvSpPr>
          <p:nvPr>
            <p:ph idx="1"/>
          </p:nvPr>
        </p:nvSpPr>
        <p:spPr/>
        <p:txBody>
          <a:bodyPr vert="horz" wrap="square" lIns="91440" tIns="45720" rIns="91440" bIns="45720" anchor="t" anchorCtr="0"/>
          <a:p>
            <a:pPr marL="0" indent="0" eaLnBrk="1" hangingPunct="1">
              <a:spcBef>
                <a:spcPts val="600"/>
              </a:spcBef>
              <a:buSzPct val="140000"/>
              <a:buNone/>
            </a:pPr>
            <a:r>
              <a:rPr lang="zh-CN" altLang="en-US" sz="2400" dirty="0">
                <a:latin typeface="华文楷体" panose="02010600040101010101" pitchFamily="2" charset="-122"/>
                <a:ea typeface="华文楷体" panose="02010600040101010101" pitchFamily="2" charset="-122"/>
              </a:rPr>
              <a:t>练习题</a:t>
            </a:r>
            <a:endParaRPr lang="en-US" altLang="zh-CN" sz="2400" dirty="0">
              <a:latin typeface="华文楷体" panose="02010600040101010101" pitchFamily="2" charset="-122"/>
              <a:ea typeface="华文楷体" panose="02010600040101010101" pitchFamily="2" charset="-122"/>
            </a:endParaRPr>
          </a:p>
          <a:p>
            <a:pPr marL="457200" lvl="1" indent="-457200" eaLnBrk="1" hangingPunct="1">
              <a:spcBef>
                <a:spcPts val="600"/>
              </a:spcBef>
              <a:buSzPct val="140000"/>
              <a:buFontTx/>
              <a:buChar char="•"/>
            </a:pPr>
            <a:r>
              <a:rPr lang="en-US" altLang="zh-CN" sz="2400" dirty="0">
                <a:latin typeface="华文楷体" panose="02010600040101010101" pitchFamily="2" charset="-122"/>
                <a:ea typeface="华文楷体" panose="02010600040101010101" pitchFamily="2" charset="-122"/>
              </a:rPr>
              <a:t>1. </a:t>
            </a:r>
            <a:r>
              <a:rPr lang="zh-CN" altLang="en-US" sz="2400" dirty="0">
                <a:latin typeface="华文楷体" panose="02010600040101010101" pitchFamily="2" charset="-122"/>
                <a:ea typeface="华文楷体" panose="02010600040101010101" pitchFamily="2" charset="-122"/>
              </a:rPr>
              <a:t>简要说明</a:t>
            </a:r>
            <a:r>
              <a:rPr lang="en-US" altLang="zh-CN" sz="2400" dirty="0">
                <a:latin typeface="华文楷体" panose="02010600040101010101" pitchFamily="2" charset="-122"/>
                <a:ea typeface="华文楷体" panose="02010600040101010101" pitchFamily="2" charset="-122"/>
              </a:rPr>
              <a:t>RGB</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CMY</a:t>
            </a:r>
            <a:r>
              <a:rPr lang="zh-CN" altLang="en-US" sz="2400" dirty="0">
                <a:latin typeface="华文楷体" panose="02010600040101010101" pitchFamily="2" charset="-122"/>
                <a:ea typeface="华文楷体" panose="02010600040101010101" pitchFamily="2" charset="-122"/>
              </a:rPr>
              <a:t>和</a:t>
            </a:r>
            <a:r>
              <a:rPr lang="en-US" altLang="zh-CN" sz="2400" dirty="0">
                <a:latin typeface="华文楷体" panose="02010600040101010101" pitchFamily="2" charset="-122"/>
                <a:ea typeface="华文楷体" panose="02010600040101010101" pitchFamily="2" charset="-122"/>
              </a:rPr>
              <a:t>HSV</a:t>
            </a:r>
            <a:r>
              <a:rPr lang="zh-CN" altLang="en-US" sz="2400" dirty="0">
                <a:latin typeface="华文楷体" panose="02010600040101010101" pitchFamily="2" charset="-122"/>
                <a:ea typeface="华文楷体" panose="02010600040101010101" pitchFamily="2" charset="-122"/>
              </a:rPr>
              <a:t>三种颜色模型的特点</a:t>
            </a:r>
            <a:endParaRPr lang="en-US" altLang="zh-CN" sz="2400" dirty="0">
              <a:latin typeface="华文楷体" panose="02010600040101010101" pitchFamily="2" charset="-122"/>
              <a:ea typeface="华文楷体" panose="02010600040101010101" pitchFamily="2" charset="-122"/>
            </a:endParaRPr>
          </a:p>
          <a:p>
            <a:pPr marL="457200" lvl="1" indent="-457200" eaLnBrk="1" hangingPunct="1">
              <a:spcBef>
                <a:spcPts val="600"/>
              </a:spcBef>
              <a:buSzPct val="140000"/>
              <a:buFontTx/>
              <a:buChar char="•"/>
            </a:pPr>
            <a:r>
              <a:rPr lang="en-US" altLang="zh-CN" sz="2400" dirty="0">
                <a:latin typeface="华文楷体" panose="02010600040101010101" pitchFamily="2" charset="-122"/>
                <a:ea typeface="华文楷体" panose="02010600040101010101" pitchFamily="2" charset="-122"/>
              </a:rPr>
              <a:t>2. </a:t>
            </a:r>
            <a:r>
              <a:rPr lang="zh-CN" altLang="en-US" sz="2400" dirty="0">
                <a:latin typeface="华文楷体" panose="02010600040101010101" pitchFamily="2" charset="-122"/>
                <a:ea typeface="华文楷体" panose="02010600040101010101" pitchFamily="2" charset="-122"/>
              </a:rPr>
              <a:t>简单光照模型模拟了哪样的光照效果？模型中有哪几种类型的光？各自的特点是什么？</a:t>
            </a:r>
            <a:endParaRPr lang="en-US" altLang="zh-CN" sz="2400" dirty="0">
              <a:latin typeface="华文楷体" panose="02010600040101010101" pitchFamily="2" charset="-122"/>
              <a:ea typeface="华文楷体" panose="02010600040101010101" pitchFamily="2" charset="-122"/>
            </a:endParaRPr>
          </a:p>
          <a:p>
            <a:pPr marL="457200" lvl="1" indent="-457200" eaLnBrk="1" hangingPunct="1">
              <a:spcBef>
                <a:spcPts val="600"/>
              </a:spcBef>
              <a:buSzPct val="140000"/>
              <a:buFontTx/>
              <a:buChar char="•"/>
            </a:pPr>
            <a:r>
              <a:rPr lang="en-US" altLang="zh-CN" sz="2400" dirty="0">
                <a:latin typeface="华文楷体" panose="02010600040101010101" pitchFamily="2" charset="-122"/>
                <a:ea typeface="华文楷体" panose="02010600040101010101" pitchFamily="2" charset="-122"/>
              </a:rPr>
              <a:t>3. </a:t>
            </a:r>
            <a:r>
              <a:rPr lang="zh-CN" altLang="zh-CN" sz="2400" dirty="0">
                <a:latin typeface="华文楷体" panose="02010600040101010101" pitchFamily="2" charset="-122"/>
                <a:ea typeface="华文楷体" panose="02010600040101010101" pitchFamily="2" charset="-122"/>
              </a:rPr>
              <a:t>光照计算时有哪两种</a:t>
            </a:r>
            <a:r>
              <a:rPr lang="zh-CN" altLang="en-US" sz="2400" dirty="0">
                <a:latin typeface="华文楷体" panose="02010600040101010101" pitchFamily="2" charset="-122"/>
                <a:ea typeface="华文楷体" panose="02010600040101010101" pitchFamily="2" charset="-122"/>
              </a:rPr>
              <a:t>常用的</a:t>
            </a:r>
            <a:r>
              <a:rPr lang="zh-CN" altLang="zh-CN" sz="2400" dirty="0">
                <a:latin typeface="华文楷体" panose="02010600040101010101" pitchFamily="2" charset="-122"/>
                <a:ea typeface="华文楷体" panose="02010600040101010101" pitchFamily="2" charset="-122"/>
              </a:rPr>
              <a:t>明暗处理技术</a:t>
            </a:r>
            <a:r>
              <a:rPr lang="en-US" altLang="zh-CN" sz="2400" dirty="0">
                <a:latin typeface="华文楷体" panose="02010600040101010101" pitchFamily="2" charset="-122"/>
                <a:ea typeface="华文楷体" panose="02010600040101010101" pitchFamily="2" charset="-122"/>
              </a:rPr>
              <a:t>? </a:t>
            </a:r>
            <a:endParaRPr lang="en-US" altLang="zh-CN" sz="2400" dirty="0">
              <a:latin typeface="华文楷体" panose="02010600040101010101" pitchFamily="2" charset="-122"/>
              <a:ea typeface="华文楷体"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3"/>
          <p:cNvSpPr>
            <a:spLocks noGrp="1"/>
          </p:cNvSpPr>
          <p:nvPr>
            <p:ph idx="1"/>
          </p:nvPr>
        </p:nvSpPr>
        <p:spPr>
          <a:xfrm>
            <a:off x="252730" y="1301750"/>
            <a:ext cx="8229600" cy="4641850"/>
          </a:xfrm>
        </p:spPr>
        <p:txBody>
          <a:bodyPr vert="horz" wrap="square" lIns="91440" tIns="45720" rIns="91440" bIns="45720" anchor="t" anchorCtr="0"/>
          <a:p>
            <a:pPr marL="107950" indent="0">
              <a:lnSpc>
                <a:spcPct val="120000"/>
              </a:lnSpc>
              <a:spcBef>
                <a:spcPts val="600"/>
              </a:spcBef>
            </a:pPr>
            <a:r>
              <a:rPr lang="en-US" altLang="zh-CN" sz="2600" dirty="0">
                <a:latin typeface="Times New Roman" panose="02020603050405020304" pitchFamily="18" charset="0"/>
                <a:ea typeface="楷体" panose="02010609060101010101" pitchFamily="49" charset="-122"/>
              </a:rPr>
              <a:t> RGB</a:t>
            </a:r>
            <a:r>
              <a:rPr lang="zh-CN" altLang="en-US" sz="2600" dirty="0">
                <a:latin typeface="Times New Roman" panose="02020603050405020304" pitchFamily="18" charset="0"/>
                <a:ea typeface="楷体" panose="02010609060101010101" pitchFamily="49" charset="-122"/>
              </a:rPr>
              <a:t>颜色模型</a:t>
            </a:r>
            <a:endParaRPr lang="en-US" altLang="zh-CN" sz="2600" dirty="0">
              <a:latin typeface="Times New Roman" panose="02020603050405020304" pitchFamily="18" charset="0"/>
              <a:ea typeface="楷体" panose="02010609060101010101" pitchFamily="49" charset="-122"/>
            </a:endParaRPr>
          </a:p>
          <a:p>
            <a:pPr marL="453390" lvl="1" indent="0" latinLnBrk="0">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采用三维直角坐标系表示颜色模型，</a:t>
            </a:r>
            <a:r>
              <a:rPr lang="zh-CN" altLang="en-US" dirty="0">
                <a:latin typeface="Times New Roman" panose="02020603050405020304" pitchFamily="18" charset="0"/>
                <a:ea typeface="楷体" panose="02010609060101010101" pitchFamily="49" charset="-122"/>
                <a:sym typeface="+mn-ea"/>
              </a:rPr>
              <a:t>每个色彩用</a:t>
            </a:r>
            <a:r>
              <a:rPr lang="en-US" altLang="zh-CN" dirty="0">
                <a:latin typeface="Times New Roman" panose="02020603050405020304" pitchFamily="18" charset="0"/>
                <a:ea typeface="楷体" panose="02010609060101010101" pitchFamily="49" charset="-122"/>
                <a:sym typeface="+mn-ea"/>
              </a:rPr>
              <a:t>(R,G,B)</a:t>
            </a:r>
            <a:r>
              <a:rPr lang="zh-CN" altLang="en-US" dirty="0">
                <a:latin typeface="Times New Roman" panose="02020603050405020304" pitchFamily="18" charset="0"/>
                <a:ea typeface="楷体" panose="02010609060101010101" pitchFamily="49" charset="-122"/>
                <a:sym typeface="+mn-ea"/>
              </a:rPr>
              <a:t>表示</a:t>
            </a:r>
            <a:endParaRPr lang="zh-CN" altLang="en-US" sz="2400" dirty="0">
              <a:latin typeface="Times New Roman" panose="02020603050405020304" pitchFamily="18" charset="0"/>
              <a:ea typeface="楷体" panose="02010609060101010101" pitchFamily="49" charset="-122"/>
            </a:endParaRPr>
          </a:p>
          <a:p>
            <a:pPr marL="453390" lvl="1" indent="0" latinLnBrk="0">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单位立方体</a:t>
            </a:r>
            <a:r>
              <a:rPr lang="en-US" altLang="zh-CN" sz="2400" dirty="0">
                <a:latin typeface="Times New Roman" panose="02020603050405020304" pitchFamily="18" charset="0"/>
                <a:ea typeface="楷体" panose="02010609060101010101" pitchFamily="49" charset="-122"/>
              </a:rPr>
              <a:t> </a:t>
            </a:r>
            <a:endParaRPr lang="en-US" altLang="zh-CN" sz="2400" dirty="0">
              <a:latin typeface="Times New Roman" panose="02020603050405020304" pitchFamily="18" charset="0"/>
              <a:ea typeface="楷体" panose="02010609060101010101" pitchFamily="49" charset="-122"/>
            </a:endParaRPr>
          </a:p>
          <a:p>
            <a:pPr marL="910590" lvl="2" indent="0" latinLnBrk="0">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对角线</a:t>
            </a:r>
            <a:endParaRPr lang="zh-CN" altLang="en-US" sz="2400" dirty="0">
              <a:latin typeface="Times New Roman" panose="02020603050405020304" pitchFamily="18" charset="0"/>
              <a:ea typeface="楷体" panose="02010609060101010101" pitchFamily="49" charset="-122"/>
            </a:endParaRPr>
          </a:p>
          <a:p>
            <a:pPr marL="453390" lvl="1" indent="0" latinLnBrk="0">
              <a:spcBef>
                <a:spcPts val="600"/>
              </a:spcBef>
            </a:pPr>
            <a:r>
              <a:rPr lang="en-US" altLang="zh-CN" sz="2400" dirty="0">
                <a:latin typeface="Times New Roman" panose="02020603050405020304" pitchFamily="18" charset="0"/>
                <a:ea typeface="楷体" panose="02010609060101010101" pitchFamily="49" charset="-122"/>
              </a:rPr>
              <a:t> </a:t>
            </a:r>
            <a:r>
              <a:rPr lang="zh-CN" altLang="en-US" sz="2400" dirty="0">
                <a:latin typeface="Times New Roman" panose="02020603050405020304" pitchFamily="18" charset="0"/>
                <a:ea typeface="楷体" panose="02010609060101010101" pitchFamily="49" charset="-122"/>
              </a:rPr>
              <a:t>所覆盖的颜色域取决于显示设备荧光点特性</a:t>
            </a:r>
            <a:endParaRPr lang="zh-CN" altLang="en-US" sz="2400" dirty="0">
              <a:latin typeface="Times New Roman" panose="02020603050405020304" pitchFamily="18" charset="0"/>
              <a:ea typeface="楷体" panose="02010609060101010101" pitchFamily="49" charset="-122"/>
            </a:endParaRPr>
          </a:p>
        </p:txBody>
      </p:sp>
      <p:sp>
        <p:nvSpPr>
          <p:cNvPr id="9219"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--RGB</a:t>
            </a:r>
            <a:endParaRPr lang="zh-CN" altLang="en-US" sz="3200" dirty="0">
              <a:latin typeface="Times New Roman" panose="02020603050405020304" pitchFamily="18" charset="0"/>
              <a:ea typeface="楷体" panose="02010609060101010101" pitchFamily="49" charset="-122"/>
            </a:endParaRPr>
          </a:p>
        </p:txBody>
      </p:sp>
      <p:pic>
        <p:nvPicPr>
          <p:cNvPr id="100" name="图片 99"/>
          <p:cNvPicPr/>
          <p:nvPr/>
        </p:nvPicPr>
        <p:blipFill>
          <a:blip r:embed="rId1"/>
          <a:stretch>
            <a:fillRect/>
          </a:stretch>
        </p:blipFill>
        <p:spPr>
          <a:xfrm>
            <a:off x="4787900" y="3933190"/>
            <a:ext cx="3132455" cy="260540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3"/>
          <p:cNvSpPr>
            <a:spLocks noGrp="1"/>
          </p:cNvSpPr>
          <p:nvPr>
            <p:ph idx="1"/>
          </p:nvPr>
        </p:nvSpPr>
        <p:spPr>
          <a:xfrm>
            <a:off x="179388" y="2565400"/>
            <a:ext cx="8832850" cy="3613150"/>
          </a:xfrm>
        </p:spPr>
        <p:txBody>
          <a:bodyPr vert="horz" wrap="square" lIns="91440" tIns="45720" rIns="91440" bIns="45720" numCol="1" anchor="t" anchorCtr="0" compatLnSpc="1"/>
          <a:lstStyle/>
          <a:p>
            <a:pPr marL="107950" marR="0" lvl="0" indent="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CMY</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颜色模型</a:t>
            </a:r>
            <a:endPar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97535" marR="0" lvl="1" indent="0" algn="l" defTabSz="914400" rtl="0" latinLnBrk="0">
              <a:lnSpc>
                <a:spcPct val="120000"/>
              </a:lnSpc>
              <a:spcBef>
                <a:spcPts val="3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 主要应用于印刷硬拷贝设备（纸张为白底）</a:t>
            </a:r>
            <a:endPar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97535" marR="0" lvl="1" indent="0" algn="l" defTabSz="914400" rtl="0" latinLnBrk="0">
              <a:lnSpc>
                <a:spcPct val="120000"/>
              </a:lnSpc>
              <a:spcBef>
                <a:spcPts val="30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基于</a:t>
            </a:r>
            <a:r>
              <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CMY</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：不同于</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的另一组基本色彩</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43000" marR="0" lvl="2" indent="0" algn="l" defTabSz="914400" rtl="0" eaLnBrk="0" fontAlgn="base" latinLnBrk="0" hangingPunct="0">
              <a:lnSpc>
                <a:spcPct val="120000"/>
              </a:lnSpc>
              <a:spcBef>
                <a:spcPts val="300"/>
              </a:spcBef>
              <a:spcAft>
                <a:spcPct val="0"/>
              </a:spcAft>
              <a:buClrTx/>
              <a:buSzTx/>
              <a:buFont typeface="Arial" panose="020B0604020202020204" pitchFamily="34" charset="0"/>
              <a:buChar char="•"/>
              <a:defRPr/>
            </a:pPr>
            <a:r>
              <a:rPr kumimoji="0" lang="en-US" altLang="zh-CN" sz="20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Cyan(</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青</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Magenta(</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品红</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Yellow(</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黄</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分别是</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RGB</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的补色</a:t>
            </a:r>
            <a:endPar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028700" marR="0" lvl="1" indent="-342900" algn="l" defTabSz="914400" rtl="0" eaLnBrk="0" fontAlgn="base" latinLnBrk="0" hangingPunct="0">
              <a:lnSpc>
                <a:spcPct val="120000"/>
              </a:lnSpc>
              <a:spcBef>
                <a:spcPts val="300"/>
              </a:spcBef>
              <a:spcAft>
                <a:spcPct val="0"/>
              </a:spcAft>
              <a:buClrTx/>
              <a:buSzTx/>
              <a:buFont typeface="Arial" panose="020B0604020202020204" pitchFamily="34" charset="0"/>
              <a:buChar char="‒"/>
              <a:defRPr/>
            </a:pPr>
            <a:endParaRPr kumimoji="0" lang="zh-CN" altLang="en-US"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pic>
        <p:nvPicPr>
          <p:cNvPr id="10242" name="Picture 2"/>
          <p:cNvPicPr>
            <a:picLocks noChangeAspect="1"/>
          </p:cNvPicPr>
          <p:nvPr/>
        </p:nvPicPr>
        <p:blipFill>
          <a:blip r:embed="rId1"/>
          <a:stretch>
            <a:fillRect/>
          </a:stretch>
        </p:blipFill>
        <p:spPr>
          <a:xfrm>
            <a:off x="2925763" y="1365250"/>
            <a:ext cx="2438400" cy="1603375"/>
          </a:xfrm>
          <a:prstGeom prst="rect">
            <a:avLst/>
          </a:prstGeom>
          <a:noFill/>
          <a:ln w="9525">
            <a:noFill/>
          </a:ln>
        </p:spPr>
      </p:pic>
      <p:sp>
        <p:nvSpPr>
          <p:cNvPr id="10243"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r>
              <a:rPr lang="en-US" altLang="zh-CN" sz="3200" dirty="0">
                <a:latin typeface="Times New Roman" panose="02020603050405020304" pitchFamily="18" charset="0"/>
                <a:ea typeface="楷体" panose="02010609060101010101" pitchFamily="49" charset="-122"/>
              </a:rPr>
              <a:t>--CMY</a:t>
            </a:r>
            <a:endParaRPr lang="zh-CN" altLang="en-US" sz="3200" dirty="0">
              <a:latin typeface="Times New Roman" panose="02020603050405020304" pitchFamily="18" charset="0"/>
              <a:ea typeface="楷体" panose="02010609060101010101" pitchFamily="49" charset="-122"/>
            </a:endParaRPr>
          </a:p>
        </p:txBody>
      </p:sp>
      <p:pic>
        <p:nvPicPr>
          <p:cNvPr id="10244" name="图片 2"/>
          <p:cNvPicPr>
            <a:picLocks noChangeAspect="1"/>
          </p:cNvPicPr>
          <p:nvPr/>
        </p:nvPicPr>
        <p:blipFill>
          <a:blip r:embed="rId2"/>
          <a:stretch>
            <a:fillRect/>
          </a:stretch>
        </p:blipFill>
        <p:spPr>
          <a:xfrm>
            <a:off x="5364163" y="1236663"/>
            <a:ext cx="3363912" cy="18415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3"/>
          <p:cNvSpPr>
            <a:spLocks noGrp="1"/>
          </p:cNvSpPr>
          <p:nvPr>
            <p:ph idx="1"/>
          </p:nvPr>
        </p:nvSpPr>
        <p:spPr>
          <a:xfrm>
            <a:off x="125413" y="1341438"/>
            <a:ext cx="8799512" cy="4351337"/>
          </a:xfrm>
        </p:spPr>
        <p:txBody>
          <a:bodyPr vert="horz" wrap="square" lIns="91440" tIns="45720" rIns="91440" bIns="45720" anchor="t" anchorCtr="0"/>
          <a:p>
            <a:pPr>
              <a:lnSpc>
                <a:spcPct val="120000"/>
              </a:lnSpc>
              <a:spcBef>
                <a:spcPts val="500"/>
              </a:spcBef>
            </a:pPr>
            <a:r>
              <a:rPr lang="en-US" altLang="zh-CN" sz="2600" dirty="0">
                <a:latin typeface="Times New Roman" panose="02020603050405020304" pitchFamily="18" charset="0"/>
                <a:ea typeface="楷体" panose="02010609060101010101" pitchFamily="49" charset="-122"/>
              </a:rPr>
              <a:t>CMY</a:t>
            </a:r>
            <a:r>
              <a:rPr lang="zh-CN" altLang="en-US" sz="2600" dirty="0">
                <a:latin typeface="Times New Roman" panose="02020603050405020304" pitchFamily="18" charset="0"/>
                <a:ea typeface="楷体" panose="02010609060101010101" pitchFamily="49" charset="-122"/>
              </a:rPr>
              <a:t>颜色模型</a:t>
            </a:r>
            <a:endParaRPr lang="en-US" altLang="zh-CN" sz="2600" dirty="0">
              <a:latin typeface="Times New Roman" panose="02020603050405020304" pitchFamily="18" charset="0"/>
              <a:ea typeface="楷体" panose="02010609060101010101" pitchFamily="49" charset="-122"/>
            </a:endParaRPr>
          </a:p>
          <a:p>
            <a:pPr lvl="1">
              <a:lnSpc>
                <a:spcPct val="120000"/>
              </a:lnSpc>
              <a:spcBef>
                <a:spcPts val="500"/>
              </a:spcBef>
            </a:pPr>
            <a:r>
              <a:rPr lang="zh-CN" altLang="en-US" sz="2400" dirty="0">
                <a:latin typeface="Times New Roman" panose="02020603050405020304" pitchFamily="18" charset="0"/>
                <a:ea typeface="楷体" panose="02010609060101010101" pitchFamily="49" charset="-122"/>
              </a:rPr>
              <a:t>对</a:t>
            </a:r>
            <a:r>
              <a:rPr lang="en-US" altLang="zh-CN" sz="2400" dirty="0">
                <a:latin typeface="Times New Roman" panose="02020603050405020304" pitchFamily="18" charset="0"/>
                <a:ea typeface="楷体" panose="02010609060101010101" pitchFamily="49" charset="-122"/>
              </a:rPr>
              <a:t>RGB</a:t>
            </a:r>
            <a:r>
              <a:rPr lang="zh-CN" altLang="en-US" sz="2400" dirty="0">
                <a:latin typeface="Times New Roman" panose="02020603050405020304" pitchFamily="18" charset="0"/>
                <a:ea typeface="楷体" panose="02010609060101010101" pitchFamily="49" charset="-122"/>
              </a:rPr>
              <a:t>模型直角坐标系变换得到</a:t>
            </a:r>
            <a:r>
              <a:rPr lang="en-US" altLang="zh-CN" sz="2400" dirty="0">
                <a:latin typeface="Times New Roman" panose="02020603050405020304" pitchFamily="18" charset="0"/>
                <a:ea typeface="楷体" panose="02010609060101010101" pitchFamily="49" charset="-122"/>
              </a:rPr>
              <a:t>CMY</a:t>
            </a:r>
            <a:r>
              <a:rPr lang="zh-CN" altLang="en-US" sz="2400" dirty="0">
                <a:latin typeface="Times New Roman" panose="02020603050405020304" pitchFamily="18" charset="0"/>
                <a:ea typeface="楷体" panose="02010609060101010101" pitchFamily="49" charset="-122"/>
              </a:rPr>
              <a:t>颜色模型直角坐标系</a:t>
            </a:r>
            <a:endParaRPr lang="zh-CN" altLang="en-US" sz="2400" dirty="0">
              <a:latin typeface="Times New Roman" panose="02020603050405020304" pitchFamily="18" charset="0"/>
              <a:ea typeface="楷体" panose="02010609060101010101" pitchFamily="49" charset="-122"/>
            </a:endParaRPr>
          </a:p>
          <a:p>
            <a:pPr lvl="1">
              <a:lnSpc>
                <a:spcPct val="120000"/>
              </a:lnSpc>
              <a:spcBef>
                <a:spcPts val="500"/>
              </a:spcBef>
            </a:pPr>
            <a:endParaRPr lang="zh-CN" altLang="en-US" sz="2400" dirty="0">
              <a:latin typeface="Times New Roman" panose="02020603050405020304" pitchFamily="18" charset="0"/>
              <a:ea typeface="楷体" panose="02010609060101010101" pitchFamily="49" charset="-122"/>
            </a:endParaRPr>
          </a:p>
          <a:p>
            <a:pPr lvl="1">
              <a:lnSpc>
                <a:spcPct val="120000"/>
              </a:lnSpc>
              <a:spcBef>
                <a:spcPts val="500"/>
              </a:spcBef>
            </a:pPr>
            <a:endParaRPr lang="zh-CN" altLang="en-US" sz="2400" dirty="0">
              <a:latin typeface="Times New Roman" panose="02020603050405020304" pitchFamily="18" charset="0"/>
              <a:ea typeface="楷体" panose="02010609060101010101" pitchFamily="49" charset="-122"/>
            </a:endParaRPr>
          </a:p>
          <a:p>
            <a:pPr lvl="1">
              <a:lnSpc>
                <a:spcPct val="120000"/>
              </a:lnSpc>
              <a:spcBef>
                <a:spcPts val="500"/>
              </a:spcBef>
            </a:pPr>
            <a:endParaRPr lang="zh-CN" altLang="en-US" sz="2400" dirty="0">
              <a:latin typeface="Times New Roman" panose="02020603050405020304" pitchFamily="18" charset="0"/>
              <a:ea typeface="楷体" panose="02010609060101010101" pitchFamily="49" charset="-122"/>
            </a:endParaRPr>
          </a:p>
          <a:p>
            <a:pPr lvl="1">
              <a:lnSpc>
                <a:spcPct val="120000"/>
              </a:lnSpc>
              <a:spcBef>
                <a:spcPts val="500"/>
              </a:spcBef>
            </a:pPr>
            <a:endParaRPr lang="zh-CN" altLang="en-US" sz="2400" dirty="0">
              <a:latin typeface="Times New Roman" panose="02020603050405020304" pitchFamily="18" charset="0"/>
              <a:ea typeface="楷体" panose="02010609060101010101" pitchFamily="49" charset="-122"/>
            </a:endParaRPr>
          </a:p>
          <a:p>
            <a:pPr marL="597535" marR="0" lvl="1" indent="0" algn="l" defTabSz="914400" rtl="0" latinLnBrk="0">
              <a:lnSpc>
                <a:spcPct val="120000"/>
              </a:lnSpc>
              <a:spcBef>
                <a:spcPts val="300"/>
              </a:spcBef>
              <a:buClrTx/>
              <a:buSzTx/>
              <a:buFont typeface="Arial" panose="020B0604020202020204" pitchFamily="34" charset="0"/>
              <a:buChar char="–"/>
              <a:defRPr/>
            </a:pPr>
            <a:r>
              <a:rPr lang="en-US" altLang="zh-CN" sz="2400" smtClean="0">
                <a:ln>
                  <a:noFill/>
                </a:ln>
                <a:effectLst/>
                <a:uLnTx/>
                <a:uFillTx/>
                <a:latin typeface="Times New Roman" panose="02020603050405020304" pitchFamily="18" charset="0"/>
                <a:ea typeface="楷体" panose="02010609060101010101" pitchFamily="49" charset="-122"/>
                <a:sym typeface="+mn-ea"/>
              </a:rPr>
              <a:t>  CMY被称为“减色系统”</a:t>
            </a:r>
            <a:endPar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43000" marR="0" lvl="2" indent="0" algn="l" defTabSz="914400" rtl="0" eaLnBrk="0" fontAlgn="base" latinLnBrk="0" hangingPunct="0">
              <a:lnSpc>
                <a:spcPct val="120000"/>
              </a:lnSpc>
              <a:spcBef>
                <a:spcPts val="300"/>
              </a:spcBef>
              <a:spcAft>
                <a:spcPct val="0"/>
              </a:spcAft>
              <a:buClrTx/>
              <a:buSzTx/>
              <a:buFont typeface="Arial" panose="020B0604020202020204" pitchFamily="34" charset="0"/>
              <a:buChar char="•"/>
              <a:defRPr/>
            </a:pPr>
            <a:r>
              <a:rPr lang="en-US" altLang="zh-CN" sz="2400">
                <a:ln>
                  <a:noFill/>
                </a:ln>
                <a:effectLst/>
                <a:uLnTx/>
                <a:uFillTx/>
                <a:latin typeface="Times New Roman" panose="02020603050405020304" pitchFamily="18" charset="0"/>
                <a:ea typeface="楷体" panose="02010609060101010101" pitchFamily="49" charset="-122"/>
                <a:sym typeface="+mn-ea"/>
              </a:rPr>
              <a:t> RGB</a:t>
            </a:r>
            <a:r>
              <a:rPr lang="zh-CN" altLang="en-US" sz="2400">
                <a:ln>
                  <a:noFill/>
                </a:ln>
                <a:effectLst/>
                <a:uLnTx/>
                <a:uFillTx/>
                <a:latin typeface="Times New Roman" panose="02020603050405020304" pitchFamily="18" charset="0"/>
                <a:ea typeface="楷体" panose="02010609060101010101" pitchFamily="49" charset="-122"/>
                <a:sym typeface="+mn-ea"/>
              </a:rPr>
              <a:t>为加色系统</a:t>
            </a:r>
            <a:r>
              <a:rPr lang="zh-CN" altLang="en-US"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a:t>
            </a:r>
            <a:r>
              <a:rPr lang="en-US" altLang="zh-CN"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0,0,0</a:t>
            </a:r>
            <a:r>
              <a:rPr lang="zh-CN" altLang="en-US"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）为黑，（</a:t>
            </a:r>
            <a:r>
              <a:rPr lang="en-US" altLang="zh-CN"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1,1,1</a:t>
            </a:r>
            <a:r>
              <a:rPr lang="zh-CN" altLang="en-US"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）为白</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Wingdings" panose="05000000000000000000" pitchFamily="2" charset="2"/>
            </a:endParaRPr>
          </a:p>
          <a:p>
            <a:pPr marL="1143000" marR="0" lvl="2" indent="0" algn="l" defTabSz="914400" rtl="0" eaLnBrk="0" fontAlgn="base" latinLnBrk="0" hangingPunct="0">
              <a:lnSpc>
                <a:spcPct val="120000"/>
              </a:lnSpc>
              <a:spcBef>
                <a:spcPts val="300"/>
              </a:spcBef>
              <a:spcAft>
                <a:spcPct val="0"/>
              </a:spcAft>
              <a:buClrTx/>
              <a:buSzTx/>
              <a:buFont typeface="Arial" panose="020B0604020202020204" pitchFamily="34" charset="0"/>
              <a:buChar char="•"/>
              <a:defRPr/>
            </a:pPr>
            <a:r>
              <a:rPr lang="en-US" altLang="zh-CN"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 CMY</a:t>
            </a:r>
            <a:r>
              <a:rPr lang="zh-CN" altLang="en-US"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减色系统： （</a:t>
            </a:r>
            <a:r>
              <a:rPr lang="en-US" altLang="zh-CN"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0,0,0</a:t>
            </a:r>
            <a:r>
              <a:rPr lang="zh-CN" altLang="en-US"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）为白，（</a:t>
            </a:r>
            <a:r>
              <a:rPr lang="en-US" altLang="zh-CN"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1,1,1</a:t>
            </a:r>
            <a:r>
              <a:rPr lang="zh-CN" altLang="en-US" sz="2400">
                <a:ln>
                  <a:noFill/>
                </a:ln>
                <a:effectLst/>
                <a:uLnTx/>
                <a:uFillTx/>
                <a:latin typeface="Times New Roman" panose="02020603050405020304" pitchFamily="18" charset="0"/>
                <a:ea typeface="楷体" panose="02010609060101010101" pitchFamily="49" charset="-122"/>
                <a:sym typeface="Wingdings" panose="05000000000000000000" pitchFamily="2" charset="2"/>
              </a:rPr>
              <a:t>）为黑</a:t>
            </a:r>
            <a:endPar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lvl="1">
              <a:lnSpc>
                <a:spcPct val="120000"/>
              </a:lnSpc>
              <a:spcBef>
                <a:spcPts val="500"/>
              </a:spcBef>
            </a:pPr>
            <a:endParaRPr lang="zh-CN" altLang="en-US" sz="2400" dirty="0">
              <a:latin typeface="Times New Roman" panose="02020603050405020304" pitchFamily="18" charset="0"/>
              <a:ea typeface="楷体" panose="02010609060101010101" pitchFamily="49" charset="-122"/>
            </a:endParaRPr>
          </a:p>
          <a:p>
            <a:pPr lvl="1">
              <a:lnSpc>
                <a:spcPct val="120000"/>
              </a:lnSpc>
              <a:spcBef>
                <a:spcPts val="500"/>
              </a:spcBef>
            </a:pPr>
            <a:endParaRPr lang="zh-CN" altLang="en-US" sz="1800" dirty="0">
              <a:latin typeface="Times New Roman" panose="02020603050405020304" pitchFamily="18" charset="0"/>
              <a:ea typeface="楷体" panose="02010609060101010101" pitchFamily="49" charset="-122"/>
            </a:endParaRPr>
          </a:p>
        </p:txBody>
      </p:sp>
      <p:pic>
        <p:nvPicPr>
          <p:cNvPr id="11266" name="Picture 2"/>
          <p:cNvPicPr>
            <a:picLocks noChangeAspect="1"/>
          </p:cNvPicPr>
          <p:nvPr/>
        </p:nvPicPr>
        <p:blipFill>
          <a:blip r:embed="rId1"/>
          <a:stretch>
            <a:fillRect/>
          </a:stretch>
        </p:blipFill>
        <p:spPr>
          <a:xfrm>
            <a:off x="2771775" y="2498090"/>
            <a:ext cx="2828925" cy="1862138"/>
          </a:xfrm>
          <a:prstGeom prst="rect">
            <a:avLst/>
          </a:prstGeom>
          <a:noFill/>
          <a:ln w="9525">
            <a:noFill/>
          </a:ln>
        </p:spPr>
      </p:pic>
      <p:sp>
        <p:nvSpPr>
          <p:cNvPr id="11267" name="Rectangle 2"/>
          <p:cNvSpPr>
            <a:spLocks noGrp="1"/>
          </p:cNvSpPr>
          <p:nvPr>
            <p:ph type="title"/>
          </p:nvPr>
        </p:nvSpPr>
        <p:spPr/>
        <p:txBody>
          <a:bodyPr vert="horz" wrap="square" lIns="91440" tIns="45720" rIns="91440" bIns="45720" anchor="ctr" anchorCtr="0"/>
          <a:p>
            <a:r>
              <a:rPr lang="en-US" altLang="zh-CN" sz="3200" dirty="0">
                <a:latin typeface="Times New Roman" panose="02020603050405020304" pitchFamily="18" charset="0"/>
                <a:ea typeface="楷体" panose="02010609060101010101" pitchFamily="49" charset="-122"/>
              </a:rPr>
              <a:t>7.3 </a:t>
            </a:r>
            <a:r>
              <a:rPr lang="zh-CN" altLang="en-US" sz="3200" dirty="0">
                <a:latin typeface="Times New Roman" panose="02020603050405020304" pitchFamily="18" charset="0"/>
                <a:ea typeface="楷体" panose="02010609060101010101" pitchFamily="49" charset="-122"/>
              </a:rPr>
              <a:t>颜色模型</a:t>
            </a:r>
            <a:endParaRPr lang="zh-CN" altLang="en-US" sz="3200" dirty="0">
              <a:latin typeface="Times New Roman" panose="02020603050405020304" pitchFamily="18" charset="0"/>
              <a:ea typeface="楷体" panose="02010609060101010101" pitchFamily="49"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PLACING_PICTURE_USER_VIEWPORT" val="{&quot;height&quot;:4143,&quot;width&quot;:14400}"/>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3875,&quot;width&quot;:4475}"/>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3875,&quot;width&quot;:4475}"/>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 name="KSO_WM_UNIT_PLACING_PICTURE_USER_VIEWPORT" val="{&quot;height&quot;:9375,&quot;width&quot;:11955}"/>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commondata" val="eyJoZGlkIjoiMWY3NzZhYWMyMDk1ODkzOGNmMTIwMGViNGI4OGVlNTMifQ=="/>
</p:tagLst>
</file>

<file path=ppt/tags/tag6.xml><?xml version="1.0" encoding="utf-8"?>
<p:tagLst xmlns:p="http://schemas.openxmlformats.org/presentationml/2006/main">
  <p:tag name="KSO_WM_UNIT_PLACING_PICTURE_USER_VIEWPORT" val="{&quot;height&quot;:3875,&quot;width&quot;:4475}"/>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8314</Words>
  <Application>WPS 演示</Application>
  <PresentationFormat>全屏显示(4:3)</PresentationFormat>
  <Paragraphs>670</Paragraphs>
  <Slides>61</Slides>
  <Notes>5</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11</vt:i4>
      </vt:variant>
      <vt:variant>
        <vt:lpstr>幻灯片标题</vt:lpstr>
      </vt:variant>
      <vt:variant>
        <vt:i4>61</vt:i4>
      </vt:variant>
    </vt:vector>
  </HeadingPairs>
  <TitlesOfParts>
    <vt:vector size="90" baseType="lpstr">
      <vt:lpstr>Arial</vt:lpstr>
      <vt:lpstr>宋体</vt:lpstr>
      <vt:lpstr>Wingdings</vt:lpstr>
      <vt:lpstr>Calibri</vt:lpstr>
      <vt:lpstr>华文楷体</vt:lpstr>
      <vt:lpstr>Times New Roman</vt:lpstr>
      <vt:lpstr>楷体_GB2312</vt:lpstr>
      <vt:lpstr>新宋体</vt:lpstr>
      <vt:lpstr>楷体</vt:lpstr>
      <vt:lpstr>微软雅黑</vt:lpstr>
      <vt:lpstr>Arial Unicode MS</vt:lpstr>
      <vt:lpstr>Wingdings</vt:lpstr>
      <vt:lpstr>Verdana</vt:lpstr>
      <vt:lpstr>等线</vt:lpstr>
      <vt:lpstr>Times</vt:lpstr>
      <vt:lpstr>华文中宋</vt:lpstr>
      <vt:lpstr>Office 主题</vt:lpstr>
      <vt:lpstr>1_Office 主题</vt:lpstr>
      <vt:lpstr>Equation.3</vt:lpstr>
      <vt:lpstr>Equation.3</vt:lpstr>
      <vt:lpstr>Equation.3</vt:lpstr>
      <vt:lpstr>Equation.AxMath</vt:lpstr>
      <vt:lpstr>Equation.AxMath</vt:lpstr>
      <vt:lpstr>Equation.AxMath</vt:lpstr>
      <vt:lpstr>Equation.AxMath</vt:lpstr>
      <vt:lpstr>Equation.DSMT4</vt:lpstr>
      <vt:lpstr>Equation.3</vt:lpstr>
      <vt:lpstr>Equation.3</vt:lpstr>
      <vt:lpstr>Equation.3</vt:lpstr>
      <vt:lpstr>PowerPoint 演示文稿</vt:lpstr>
      <vt:lpstr>PowerPoint 演示文稿</vt:lpstr>
      <vt:lpstr>7.3 颜色模型</vt:lpstr>
      <vt:lpstr>7.3 颜色模型</vt:lpstr>
      <vt:lpstr>7.3 颜色模型--RGB</vt:lpstr>
      <vt:lpstr>7.3 颜色模型--RGB</vt:lpstr>
      <vt:lpstr>7.3 颜色模型--RGB</vt:lpstr>
      <vt:lpstr>7.3 颜色模型--CMY</vt:lpstr>
      <vt:lpstr>7.3 颜色模型</vt:lpstr>
      <vt:lpstr>7.3 颜色模型</vt:lpstr>
      <vt:lpstr>7.3 颜色模型--HSV</vt:lpstr>
      <vt:lpstr>7.3 颜色模型--HSV</vt:lpstr>
      <vt:lpstr>7.3 颜色模型--HSV</vt:lpstr>
      <vt:lpstr>7.3.4 OpenGL颜色模型</vt:lpstr>
      <vt:lpstr>PowerPoint 演示文稿</vt:lpstr>
      <vt:lpstr>PowerPoint 演示文稿</vt:lpstr>
      <vt:lpstr>7.4 光照模型</vt:lpstr>
      <vt:lpstr>7.4 光照模型</vt:lpstr>
      <vt:lpstr>PowerPoint 演示文稿</vt:lpstr>
      <vt:lpstr>7.4 光照模型</vt:lpstr>
      <vt:lpstr>7.4 光照模型</vt:lpstr>
      <vt:lpstr>7.4.1 局部光照明模型</vt:lpstr>
      <vt:lpstr>7.4.1 局部光照明模型</vt:lpstr>
      <vt:lpstr>7.4.1 局部光照明模型--Phong模型</vt:lpstr>
      <vt:lpstr>7.4.1 局部光照明模型--Phong模型</vt:lpstr>
      <vt:lpstr>7.4.1 局部光照明模型--Phong模型--环境光</vt:lpstr>
      <vt:lpstr>7.4.1 局部光照明模型--Phong模型--环境光</vt:lpstr>
      <vt:lpstr>7.4.1 局部光照明模型--Phong模型--环境光</vt:lpstr>
      <vt:lpstr>7.4.1 局部光照明模型--Phong模型--漫反射光</vt:lpstr>
      <vt:lpstr>7.4.1 局部光照明模型--Phong模型--漫反射光</vt:lpstr>
      <vt:lpstr>7.4.1 局部光照明模型--Phong模型--漫反射光</vt:lpstr>
      <vt:lpstr>7.4.1 局部光照明模型--Phong模型--漫反射光</vt:lpstr>
      <vt:lpstr>7.4.1 局部光照明模型--Phong模型--漫反射光</vt:lpstr>
      <vt:lpstr>7.4.1 局部光照明模型--Phong模型--漫反射光</vt:lpstr>
      <vt:lpstr>7.4.1 局部光照明模型--Phong模型--镜面反射光</vt:lpstr>
      <vt:lpstr>7.4.1 局部光照明模型--Phong模型--镜面反射光</vt:lpstr>
      <vt:lpstr>7.4.1 局部光照明模型--Phong模型--镜面反射光</vt:lpstr>
      <vt:lpstr>7.4.1 局部光照明模型--Phong模型--镜面反射光</vt:lpstr>
      <vt:lpstr>7.4.1 局部光照明模型--Phong模型--镜面反射光</vt:lpstr>
      <vt:lpstr>7.4.1  局部光照明模型-- Phong光照明模型</vt:lpstr>
      <vt:lpstr>7.4.1  局部光照明模型-- Phong光照明模型</vt:lpstr>
      <vt:lpstr>7.4.1  局部光照明模型-- Phong光照明模型</vt:lpstr>
      <vt:lpstr>PowerPoint 演示文稿</vt:lpstr>
      <vt:lpstr>7.5 明暗度处理模型（着色模型Shading）</vt:lpstr>
      <vt:lpstr>7.5 明暗度处理模型（着色模型Shading）</vt:lpstr>
      <vt:lpstr>7.5.1 明暗处理-均匀着色flat shading</vt:lpstr>
      <vt:lpstr>7.5.1 明暗处理-光滑着色smooth shading</vt:lpstr>
      <vt:lpstr>7.5.1.1 Gouraud着色方法--双线性光强插值</vt:lpstr>
      <vt:lpstr>7.5.1.1 Gouraud着色方法--双线性光强插值</vt:lpstr>
      <vt:lpstr>7.5.1.1 Gouraud着色方法--双线性光强插值</vt:lpstr>
      <vt:lpstr>7.5.1.1 Gouraud着色方法--双线性光强插值</vt:lpstr>
      <vt:lpstr>7.5.1.1 Gouraud着色方法--双线性光强插值</vt:lpstr>
      <vt:lpstr>7.5.1.1 Gouraud着色方法--双线性光强插值</vt:lpstr>
      <vt:lpstr>7.5.1.2 Phong着色方法--双线性法向插值</vt:lpstr>
      <vt:lpstr>7.5.1.2 Phong着色方法--双线性法向插值</vt:lpstr>
      <vt:lpstr>7.5.1.3 Gouraud着色和Phong着色方法</vt:lpstr>
      <vt:lpstr>7.5.1.3 Gouraud着色和Phong着色方法</vt:lpstr>
      <vt:lpstr>7.5.1.3 Gouraud着色和Phong着色方法</vt:lpstr>
      <vt:lpstr>7.5.1.3 Gouraud着色和Phong着色方法</vt:lpstr>
      <vt:lpstr>7.5 明暗度处理模型（着色模型）</vt:lpstr>
      <vt:lpstr> 真实感图形技术</vt:lpstr>
    </vt:vector>
  </TitlesOfParts>
  <Company>cad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cad</dc:creator>
  <cp:lastModifiedBy>admin</cp:lastModifiedBy>
  <cp:revision>4154</cp:revision>
  <dcterms:created xsi:type="dcterms:W3CDTF">2002-03-03T09:52:00Z</dcterms:created>
  <dcterms:modified xsi:type="dcterms:W3CDTF">2023-12-13T02:25:00Z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369A40DFE72C4D61BFCA9B7320F15712_13</vt:lpwstr>
  </property>
</Properties>
</file>